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0" r:id="rId1"/>
  </p:sldMasterIdLst>
  <p:notesMasterIdLst>
    <p:notesMasterId r:id="rId17"/>
  </p:notesMasterIdLst>
  <p:sldIdLst>
    <p:sldId id="256" r:id="rId2"/>
    <p:sldId id="257" r:id="rId3"/>
    <p:sldId id="261" r:id="rId4"/>
    <p:sldId id="262" r:id="rId5"/>
    <p:sldId id="263"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C117A6-782E-408F-A693-86985469030D}" type="datetimeFigureOut">
              <a:rPr lang="en-US" smtClean="0"/>
              <a:t>7/29/2020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F1976C-2C57-441B-B90D-EF6569243550}" type="slidenum">
              <a:rPr lang="en-US" smtClean="0"/>
              <a:t>‹#›</a:t>
            </a:fld>
            <a:endParaRPr lang="en-US"/>
          </a:p>
        </p:txBody>
      </p:sp>
    </p:spTree>
    <p:extLst>
      <p:ext uri="{BB962C8B-B14F-4D97-AF65-F5344CB8AC3E}">
        <p14:creationId xmlns:p14="http://schemas.microsoft.com/office/powerpoint/2010/main" val="3998625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4B3F8-0492-496E-BDE3-DD5036628A9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0F0674C6-7336-486F-A0EA-F4F0985D9B8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A0781761-D6C7-4943-9902-05BF2C3F3EA2}"/>
              </a:ext>
            </a:extLst>
          </p:cNvPr>
          <p:cNvSpPr>
            <a:spLocks noGrp="1"/>
          </p:cNvSpPr>
          <p:nvPr>
            <p:ph type="dt" sz="half" idx="10"/>
          </p:nvPr>
        </p:nvSpPr>
        <p:spPr/>
        <p:txBody>
          <a:bodyPr/>
          <a:lstStyle/>
          <a:p>
            <a:fld id="{688D0A8C-B71F-4E5E-9F4E-A1B6930CCDD3}" type="datetimeFigureOut">
              <a:rPr lang="en-US" smtClean="0"/>
              <a:t>7/29/2020</a:t>
            </a:fld>
            <a:endParaRPr lang="en-US"/>
          </a:p>
        </p:txBody>
      </p:sp>
      <p:sp>
        <p:nvSpPr>
          <p:cNvPr id="5" name="Footer Placeholder 4">
            <a:extLst>
              <a:ext uri="{FF2B5EF4-FFF2-40B4-BE49-F238E27FC236}">
                <a16:creationId xmlns:a16="http://schemas.microsoft.com/office/drawing/2014/main" id="{45A8A38C-45AF-413B-843A-E1F692DFE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9373AC-9165-41E0-B306-79C08F966BC7}"/>
              </a:ext>
            </a:extLst>
          </p:cNvPr>
          <p:cNvSpPr>
            <a:spLocks noGrp="1"/>
          </p:cNvSpPr>
          <p:nvPr>
            <p:ph type="sldNum" sz="quarter" idx="12"/>
          </p:nvPr>
        </p:nvSpPr>
        <p:spPr/>
        <p:txBody>
          <a:bodyPr/>
          <a:lstStyle/>
          <a:p>
            <a:fld id="{E477D9B6-4A9B-486D-832A-593EF9872277}" type="slidenum">
              <a:rPr lang="en-US" smtClean="0"/>
              <a:t>‹#›</a:t>
            </a:fld>
            <a:endParaRPr lang="en-US"/>
          </a:p>
        </p:txBody>
      </p:sp>
    </p:spTree>
    <p:extLst>
      <p:ext uri="{BB962C8B-B14F-4D97-AF65-F5344CB8AC3E}">
        <p14:creationId xmlns:p14="http://schemas.microsoft.com/office/powerpoint/2010/main" val="2801304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AF41A-2208-4837-8371-4D0992DA8F6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B07EB1-D5E8-445B-AD59-CBAFFEAB91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1CB9A1-A419-420A-82F3-C0948FC942CC}"/>
              </a:ext>
            </a:extLst>
          </p:cNvPr>
          <p:cNvSpPr>
            <a:spLocks noGrp="1"/>
          </p:cNvSpPr>
          <p:nvPr>
            <p:ph type="dt" sz="half" idx="10"/>
          </p:nvPr>
        </p:nvSpPr>
        <p:spPr/>
        <p:txBody>
          <a:bodyPr/>
          <a:lstStyle/>
          <a:p>
            <a:fld id="{688D0A8C-B71F-4E5E-9F4E-A1B6930CCDD3}" type="datetimeFigureOut">
              <a:rPr lang="en-US" smtClean="0"/>
              <a:t>7/29/2020</a:t>
            </a:fld>
            <a:endParaRPr lang="en-US"/>
          </a:p>
        </p:txBody>
      </p:sp>
      <p:sp>
        <p:nvSpPr>
          <p:cNvPr id="5" name="Footer Placeholder 4">
            <a:extLst>
              <a:ext uri="{FF2B5EF4-FFF2-40B4-BE49-F238E27FC236}">
                <a16:creationId xmlns:a16="http://schemas.microsoft.com/office/drawing/2014/main" id="{C24F5488-9215-4DB2-8150-858FD5D057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057425-C436-4697-8D81-34DA1FFB6091}"/>
              </a:ext>
            </a:extLst>
          </p:cNvPr>
          <p:cNvSpPr>
            <a:spLocks noGrp="1"/>
          </p:cNvSpPr>
          <p:nvPr>
            <p:ph type="sldNum" sz="quarter" idx="12"/>
          </p:nvPr>
        </p:nvSpPr>
        <p:spPr/>
        <p:txBody>
          <a:bodyPr/>
          <a:lstStyle/>
          <a:p>
            <a:fld id="{E477D9B6-4A9B-486D-832A-593EF9872277}" type="slidenum">
              <a:rPr lang="en-US" smtClean="0"/>
              <a:t>‹#›</a:t>
            </a:fld>
            <a:endParaRPr lang="en-US"/>
          </a:p>
        </p:txBody>
      </p:sp>
    </p:spTree>
    <p:extLst>
      <p:ext uri="{BB962C8B-B14F-4D97-AF65-F5344CB8AC3E}">
        <p14:creationId xmlns:p14="http://schemas.microsoft.com/office/powerpoint/2010/main" val="1630257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94A7D1-B8B9-4928-A6C0-CF4D0E840F32}"/>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32683D-3422-4836-8CB0-3CE7ED6F61D3}"/>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E5B9BC-F62F-4C51-8540-33AA6748A0A1}"/>
              </a:ext>
            </a:extLst>
          </p:cNvPr>
          <p:cNvSpPr>
            <a:spLocks noGrp="1"/>
          </p:cNvSpPr>
          <p:nvPr>
            <p:ph type="dt" sz="half" idx="10"/>
          </p:nvPr>
        </p:nvSpPr>
        <p:spPr/>
        <p:txBody>
          <a:bodyPr/>
          <a:lstStyle/>
          <a:p>
            <a:fld id="{688D0A8C-B71F-4E5E-9F4E-A1B6930CCDD3}" type="datetimeFigureOut">
              <a:rPr lang="en-US" smtClean="0"/>
              <a:t>7/29/2020</a:t>
            </a:fld>
            <a:endParaRPr lang="en-US"/>
          </a:p>
        </p:txBody>
      </p:sp>
      <p:sp>
        <p:nvSpPr>
          <p:cNvPr id="5" name="Footer Placeholder 4">
            <a:extLst>
              <a:ext uri="{FF2B5EF4-FFF2-40B4-BE49-F238E27FC236}">
                <a16:creationId xmlns:a16="http://schemas.microsoft.com/office/drawing/2014/main" id="{AF58700F-AE96-4523-ACEA-AF0114EE9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D37F6-59FA-4D8F-9357-F19E3D8FAE3E}"/>
              </a:ext>
            </a:extLst>
          </p:cNvPr>
          <p:cNvSpPr>
            <a:spLocks noGrp="1"/>
          </p:cNvSpPr>
          <p:nvPr>
            <p:ph type="sldNum" sz="quarter" idx="12"/>
          </p:nvPr>
        </p:nvSpPr>
        <p:spPr/>
        <p:txBody>
          <a:bodyPr/>
          <a:lstStyle/>
          <a:p>
            <a:fld id="{E477D9B6-4A9B-486D-832A-593EF9872277}" type="slidenum">
              <a:rPr lang="en-US" smtClean="0"/>
              <a:t>‹#›</a:t>
            </a:fld>
            <a:endParaRPr lang="en-US"/>
          </a:p>
        </p:txBody>
      </p:sp>
    </p:spTree>
    <p:extLst>
      <p:ext uri="{BB962C8B-B14F-4D97-AF65-F5344CB8AC3E}">
        <p14:creationId xmlns:p14="http://schemas.microsoft.com/office/powerpoint/2010/main" val="4261914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9D3C8-F948-4D7A-80D4-DBB218BF07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2879BA-DFED-4E63-A147-B4BFA26F1A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41DA9C-C81C-4166-889E-209565FD0DA9}"/>
              </a:ext>
            </a:extLst>
          </p:cNvPr>
          <p:cNvSpPr>
            <a:spLocks noGrp="1"/>
          </p:cNvSpPr>
          <p:nvPr>
            <p:ph type="dt" sz="half" idx="10"/>
          </p:nvPr>
        </p:nvSpPr>
        <p:spPr/>
        <p:txBody>
          <a:bodyPr/>
          <a:lstStyle/>
          <a:p>
            <a:fld id="{688D0A8C-B71F-4E5E-9F4E-A1B6930CCDD3}" type="datetimeFigureOut">
              <a:rPr lang="en-US" smtClean="0"/>
              <a:t>7/29/2020</a:t>
            </a:fld>
            <a:endParaRPr lang="en-US"/>
          </a:p>
        </p:txBody>
      </p:sp>
      <p:sp>
        <p:nvSpPr>
          <p:cNvPr id="5" name="Footer Placeholder 4">
            <a:extLst>
              <a:ext uri="{FF2B5EF4-FFF2-40B4-BE49-F238E27FC236}">
                <a16:creationId xmlns:a16="http://schemas.microsoft.com/office/drawing/2014/main" id="{9BFFEA1D-0825-479E-B6A9-6AB9DFB036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BC696-7419-4508-AE2F-B6A7E80C2517}"/>
              </a:ext>
            </a:extLst>
          </p:cNvPr>
          <p:cNvSpPr>
            <a:spLocks noGrp="1"/>
          </p:cNvSpPr>
          <p:nvPr>
            <p:ph type="sldNum" sz="quarter" idx="12"/>
          </p:nvPr>
        </p:nvSpPr>
        <p:spPr/>
        <p:txBody>
          <a:bodyPr/>
          <a:lstStyle/>
          <a:p>
            <a:fld id="{E477D9B6-4A9B-486D-832A-593EF9872277}" type="slidenum">
              <a:rPr lang="en-US" smtClean="0"/>
              <a:t>‹#›</a:t>
            </a:fld>
            <a:endParaRPr lang="en-US"/>
          </a:p>
        </p:txBody>
      </p:sp>
    </p:spTree>
    <p:extLst>
      <p:ext uri="{BB962C8B-B14F-4D97-AF65-F5344CB8AC3E}">
        <p14:creationId xmlns:p14="http://schemas.microsoft.com/office/powerpoint/2010/main" val="57072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A5C98-3703-4A19-9B85-709412C5E4FF}"/>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FF119311-2564-4E97-964B-192E06B54F3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807658-7B6B-494F-9AB7-408CA4B68A55}"/>
              </a:ext>
            </a:extLst>
          </p:cNvPr>
          <p:cNvSpPr>
            <a:spLocks noGrp="1"/>
          </p:cNvSpPr>
          <p:nvPr>
            <p:ph type="dt" sz="half" idx="10"/>
          </p:nvPr>
        </p:nvSpPr>
        <p:spPr/>
        <p:txBody>
          <a:bodyPr/>
          <a:lstStyle/>
          <a:p>
            <a:fld id="{688D0A8C-B71F-4E5E-9F4E-A1B6930CCDD3}" type="datetimeFigureOut">
              <a:rPr lang="en-US" smtClean="0"/>
              <a:t>7/29/2020</a:t>
            </a:fld>
            <a:endParaRPr lang="en-US"/>
          </a:p>
        </p:txBody>
      </p:sp>
      <p:sp>
        <p:nvSpPr>
          <p:cNvPr id="5" name="Footer Placeholder 4">
            <a:extLst>
              <a:ext uri="{FF2B5EF4-FFF2-40B4-BE49-F238E27FC236}">
                <a16:creationId xmlns:a16="http://schemas.microsoft.com/office/drawing/2014/main" id="{C3B0E5C9-BEF3-460F-A89D-0CFBF3655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CA134F-8F3F-4168-874C-9D18652A57CD}"/>
              </a:ext>
            </a:extLst>
          </p:cNvPr>
          <p:cNvSpPr>
            <a:spLocks noGrp="1"/>
          </p:cNvSpPr>
          <p:nvPr>
            <p:ph type="sldNum" sz="quarter" idx="12"/>
          </p:nvPr>
        </p:nvSpPr>
        <p:spPr/>
        <p:txBody>
          <a:bodyPr/>
          <a:lstStyle/>
          <a:p>
            <a:fld id="{E477D9B6-4A9B-486D-832A-593EF9872277}" type="slidenum">
              <a:rPr lang="en-US" smtClean="0"/>
              <a:t>‹#›</a:t>
            </a:fld>
            <a:endParaRPr lang="en-US"/>
          </a:p>
        </p:txBody>
      </p:sp>
    </p:spTree>
    <p:extLst>
      <p:ext uri="{BB962C8B-B14F-4D97-AF65-F5344CB8AC3E}">
        <p14:creationId xmlns:p14="http://schemas.microsoft.com/office/powerpoint/2010/main" val="489246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70B67-2849-4311-AECA-B58B08EB87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25BBA7-2C1A-45B1-A485-BCB5538EEBF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A17CF6-929C-4A8C-8356-F36F6F2661E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8B779B-E447-478C-8A49-06BDC298D916}"/>
              </a:ext>
            </a:extLst>
          </p:cNvPr>
          <p:cNvSpPr>
            <a:spLocks noGrp="1"/>
          </p:cNvSpPr>
          <p:nvPr>
            <p:ph type="dt" sz="half" idx="10"/>
          </p:nvPr>
        </p:nvSpPr>
        <p:spPr/>
        <p:txBody>
          <a:bodyPr/>
          <a:lstStyle/>
          <a:p>
            <a:fld id="{688D0A8C-B71F-4E5E-9F4E-A1B6930CCDD3}" type="datetimeFigureOut">
              <a:rPr lang="en-US" smtClean="0"/>
              <a:t>7/29/2020</a:t>
            </a:fld>
            <a:endParaRPr lang="en-US"/>
          </a:p>
        </p:txBody>
      </p:sp>
      <p:sp>
        <p:nvSpPr>
          <p:cNvPr id="6" name="Footer Placeholder 5">
            <a:extLst>
              <a:ext uri="{FF2B5EF4-FFF2-40B4-BE49-F238E27FC236}">
                <a16:creationId xmlns:a16="http://schemas.microsoft.com/office/drawing/2014/main" id="{038C0B10-39A7-4421-8132-96FA4A9BF8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0F8D77-A6A7-4472-A734-C250154741C3}"/>
              </a:ext>
            </a:extLst>
          </p:cNvPr>
          <p:cNvSpPr>
            <a:spLocks noGrp="1"/>
          </p:cNvSpPr>
          <p:nvPr>
            <p:ph type="sldNum" sz="quarter" idx="12"/>
          </p:nvPr>
        </p:nvSpPr>
        <p:spPr/>
        <p:txBody>
          <a:bodyPr/>
          <a:lstStyle/>
          <a:p>
            <a:fld id="{E477D9B6-4A9B-486D-832A-593EF9872277}" type="slidenum">
              <a:rPr lang="en-US" smtClean="0"/>
              <a:t>‹#›</a:t>
            </a:fld>
            <a:endParaRPr lang="en-US"/>
          </a:p>
        </p:txBody>
      </p:sp>
    </p:spTree>
    <p:extLst>
      <p:ext uri="{BB962C8B-B14F-4D97-AF65-F5344CB8AC3E}">
        <p14:creationId xmlns:p14="http://schemas.microsoft.com/office/powerpoint/2010/main" val="1397973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EC80F-5F53-4D78-AF45-3B858EB8C09A}"/>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9A0413-D4AF-4EBB-8552-CC4AC4CC7B7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881FDA5-D050-4993-BB80-D18564C559F0}"/>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FC6B98-5C7F-4CB1-98E5-B262A282B9B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F9DFEF96-08B3-4429-8EC1-20FD08F5BA37}"/>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5C1260-45D1-46ED-B70B-6C03ECD3C5EA}"/>
              </a:ext>
            </a:extLst>
          </p:cNvPr>
          <p:cNvSpPr>
            <a:spLocks noGrp="1"/>
          </p:cNvSpPr>
          <p:nvPr>
            <p:ph type="dt" sz="half" idx="10"/>
          </p:nvPr>
        </p:nvSpPr>
        <p:spPr/>
        <p:txBody>
          <a:bodyPr/>
          <a:lstStyle/>
          <a:p>
            <a:fld id="{688D0A8C-B71F-4E5E-9F4E-A1B6930CCDD3}" type="datetimeFigureOut">
              <a:rPr lang="en-US" smtClean="0"/>
              <a:t>7/29/2020</a:t>
            </a:fld>
            <a:endParaRPr lang="en-US"/>
          </a:p>
        </p:txBody>
      </p:sp>
      <p:sp>
        <p:nvSpPr>
          <p:cNvPr id="8" name="Footer Placeholder 7">
            <a:extLst>
              <a:ext uri="{FF2B5EF4-FFF2-40B4-BE49-F238E27FC236}">
                <a16:creationId xmlns:a16="http://schemas.microsoft.com/office/drawing/2014/main" id="{134BEC91-8800-4E49-933F-20F2B3BB23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BBEED40-81DB-402E-9D5F-CCE8C878DB82}"/>
              </a:ext>
            </a:extLst>
          </p:cNvPr>
          <p:cNvSpPr>
            <a:spLocks noGrp="1"/>
          </p:cNvSpPr>
          <p:nvPr>
            <p:ph type="sldNum" sz="quarter" idx="12"/>
          </p:nvPr>
        </p:nvSpPr>
        <p:spPr/>
        <p:txBody>
          <a:bodyPr/>
          <a:lstStyle/>
          <a:p>
            <a:fld id="{E477D9B6-4A9B-486D-832A-593EF9872277}" type="slidenum">
              <a:rPr lang="en-US" smtClean="0"/>
              <a:t>‹#›</a:t>
            </a:fld>
            <a:endParaRPr lang="en-US"/>
          </a:p>
        </p:txBody>
      </p:sp>
    </p:spTree>
    <p:extLst>
      <p:ext uri="{BB962C8B-B14F-4D97-AF65-F5344CB8AC3E}">
        <p14:creationId xmlns:p14="http://schemas.microsoft.com/office/powerpoint/2010/main" val="3995333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51720-7CC3-4330-913C-A84CD77462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C7041B-7142-4096-ACF1-12235B5B762B}"/>
              </a:ext>
            </a:extLst>
          </p:cNvPr>
          <p:cNvSpPr>
            <a:spLocks noGrp="1"/>
          </p:cNvSpPr>
          <p:nvPr>
            <p:ph type="dt" sz="half" idx="10"/>
          </p:nvPr>
        </p:nvSpPr>
        <p:spPr/>
        <p:txBody>
          <a:bodyPr/>
          <a:lstStyle/>
          <a:p>
            <a:fld id="{688D0A8C-B71F-4E5E-9F4E-A1B6930CCDD3}" type="datetimeFigureOut">
              <a:rPr lang="en-US" smtClean="0"/>
              <a:t>7/29/2020</a:t>
            </a:fld>
            <a:endParaRPr lang="en-US"/>
          </a:p>
        </p:txBody>
      </p:sp>
      <p:sp>
        <p:nvSpPr>
          <p:cNvPr id="4" name="Footer Placeholder 3">
            <a:extLst>
              <a:ext uri="{FF2B5EF4-FFF2-40B4-BE49-F238E27FC236}">
                <a16:creationId xmlns:a16="http://schemas.microsoft.com/office/drawing/2014/main" id="{2CCB3BC5-A565-4EDE-B2DE-FA429959004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4BA9BED-0DEA-4F0E-8255-903117D6F271}"/>
              </a:ext>
            </a:extLst>
          </p:cNvPr>
          <p:cNvSpPr>
            <a:spLocks noGrp="1"/>
          </p:cNvSpPr>
          <p:nvPr>
            <p:ph type="sldNum" sz="quarter" idx="12"/>
          </p:nvPr>
        </p:nvSpPr>
        <p:spPr/>
        <p:txBody>
          <a:bodyPr/>
          <a:lstStyle/>
          <a:p>
            <a:fld id="{E477D9B6-4A9B-486D-832A-593EF9872277}" type="slidenum">
              <a:rPr lang="en-US" smtClean="0"/>
              <a:t>‹#›</a:t>
            </a:fld>
            <a:endParaRPr lang="en-US"/>
          </a:p>
        </p:txBody>
      </p:sp>
    </p:spTree>
    <p:extLst>
      <p:ext uri="{BB962C8B-B14F-4D97-AF65-F5344CB8AC3E}">
        <p14:creationId xmlns:p14="http://schemas.microsoft.com/office/powerpoint/2010/main" val="810760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517234-CF5A-4F12-BE4C-D7C0B4991348}"/>
              </a:ext>
            </a:extLst>
          </p:cNvPr>
          <p:cNvSpPr>
            <a:spLocks noGrp="1"/>
          </p:cNvSpPr>
          <p:nvPr>
            <p:ph type="dt" sz="half" idx="10"/>
          </p:nvPr>
        </p:nvSpPr>
        <p:spPr/>
        <p:txBody>
          <a:bodyPr/>
          <a:lstStyle/>
          <a:p>
            <a:fld id="{688D0A8C-B71F-4E5E-9F4E-A1B6930CCDD3}" type="datetimeFigureOut">
              <a:rPr lang="en-US" smtClean="0"/>
              <a:t>7/29/2020</a:t>
            </a:fld>
            <a:endParaRPr lang="en-US"/>
          </a:p>
        </p:txBody>
      </p:sp>
      <p:sp>
        <p:nvSpPr>
          <p:cNvPr id="3" name="Footer Placeholder 2">
            <a:extLst>
              <a:ext uri="{FF2B5EF4-FFF2-40B4-BE49-F238E27FC236}">
                <a16:creationId xmlns:a16="http://schemas.microsoft.com/office/drawing/2014/main" id="{35CC089D-C87D-42C9-AE03-D3D3D190821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9A2FE5-0D20-4EC8-93AB-8AF94F06F26E}"/>
              </a:ext>
            </a:extLst>
          </p:cNvPr>
          <p:cNvSpPr>
            <a:spLocks noGrp="1"/>
          </p:cNvSpPr>
          <p:nvPr>
            <p:ph type="sldNum" sz="quarter" idx="12"/>
          </p:nvPr>
        </p:nvSpPr>
        <p:spPr/>
        <p:txBody>
          <a:bodyPr/>
          <a:lstStyle/>
          <a:p>
            <a:fld id="{E477D9B6-4A9B-486D-832A-593EF9872277}" type="slidenum">
              <a:rPr lang="en-US" smtClean="0"/>
              <a:t>‹#›</a:t>
            </a:fld>
            <a:endParaRPr lang="en-US"/>
          </a:p>
        </p:txBody>
      </p:sp>
    </p:spTree>
    <p:extLst>
      <p:ext uri="{BB962C8B-B14F-4D97-AF65-F5344CB8AC3E}">
        <p14:creationId xmlns:p14="http://schemas.microsoft.com/office/powerpoint/2010/main" val="35110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C2572-E6E2-473C-96E6-7E33D404FC0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9AB12F4D-8978-4788-A66D-5C22B1E2F1C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48374B-0770-4BAB-ACAA-85B5C7D8FFD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384F5D6-5CAD-4553-BD97-4DDEF010BA62}"/>
              </a:ext>
            </a:extLst>
          </p:cNvPr>
          <p:cNvSpPr>
            <a:spLocks noGrp="1"/>
          </p:cNvSpPr>
          <p:nvPr>
            <p:ph type="dt" sz="half" idx="10"/>
          </p:nvPr>
        </p:nvSpPr>
        <p:spPr/>
        <p:txBody>
          <a:bodyPr/>
          <a:lstStyle/>
          <a:p>
            <a:fld id="{688D0A8C-B71F-4E5E-9F4E-A1B6930CCDD3}" type="datetimeFigureOut">
              <a:rPr lang="en-US" smtClean="0"/>
              <a:t>7/29/2020</a:t>
            </a:fld>
            <a:endParaRPr lang="en-US"/>
          </a:p>
        </p:txBody>
      </p:sp>
      <p:sp>
        <p:nvSpPr>
          <p:cNvPr id="6" name="Footer Placeholder 5">
            <a:extLst>
              <a:ext uri="{FF2B5EF4-FFF2-40B4-BE49-F238E27FC236}">
                <a16:creationId xmlns:a16="http://schemas.microsoft.com/office/drawing/2014/main" id="{EA818F79-F0ED-41C0-9952-9DB38B5B33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BA7C21-CB7D-49C2-81CD-38F9E3BA24C8}"/>
              </a:ext>
            </a:extLst>
          </p:cNvPr>
          <p:cNvSpPr>
            <a:spLocks noGrp="1"/>
          </p:cNvSpPr>
          <p:nvPr>
            <p:ph type="sldNum" sz="quarter" idx="12"/>
          </p:nvPr>
        </p:nvSpPr>
        <p:spPr/>
        <p:txBody>
          <a:bodyPr/>
          <a:lstStyle/>
          <a:p>
            <a:fld id="{E477D9B6-4A9B-486D-832A-593EF9872277}" type="slidenum">
              <a:rPr lang="en-US" smtClean="0"/>
              <a:t>‹#›</a:t>
            </a:fld>
            <a:endParaRPr lang="en-US"/>
          </a:p>
        </p:txBody>
      </p:sp>
    </p:spTree>
    <p:extLst>
      <p:ext uri="{BB962C8B-B14F-4D97-AF65-F5344CB8AC3E}">
        <p14:creationId xmlns:p14="http://schemas.microsoft.com/office/powerpoint/2010/main" val="901334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A7C5A-E0FC-4B0D-BEFA-79A3AE3614D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3114D607-A5C3-4FA1-8A79-85E28D7C4B8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DA4C6320-617F-4A9B-8369-C3F3DB83E3B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58EE56F-CFF5-4B14-92F7-E74469A85505}"/>
              </a:ext>
            </a:extLst>
          </p:cNvPr>
          <p:cNvSpPr>
            <a:spLocks noGrp="1"/>
          </p:cNvSpPr>
          <p:nvPr>
            <p:ph type="dt" sz="half" idx="10"/>
          </p:nvPr>
        </p:nvSpPr>
        <p:spPr/>
        <p:txBody>
          <a:bodyPr/>
          <a:lstStyle/>
          <a:p>
            <a:fld id="{688D0A8C-B71F-4E5E-9F4E-A1B6930CCDD3}" type="datetimeFigureOut">
              <a:rPr lang="en-US" smtClean="0"/>
              <a:t>7/29/2020</a:t>
            </a:fld>
            <a:endParaRPr lang="en-US"/>
          </a:p>
        </p:txBody>
      </p:sp>
      <p:sp>
        <p:nvSpPr>
          <p:cNvPr id="6" name="Footer Placeholder 5">
            <a:extLst>
              <a:ext uri="{FF2B5EF4-FFF2-40B4-BE49-F238E27FC236}">
                <a16:creationId xmlns:a16="http://schemas.microsoft.com/office/drawing/2014/main" id="{89C18299-80E6-448A-9C40-EC6A2B4841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FBFA69-E674-40A6-B721-5E0EEF12608F}"/>
              </a:ext>
            </a:extLst>
          </p:cNvPr>
          <p:cNvSpPr>
            <a:spLocks noGrp="1"/>
          </p:cNvSpPr>
          <p:nvPr>
            <p:ph type="sldNum" sz="quarter" idx="12"/>
          </p:nvPr>
        </p:nvSpPr>
        <p:spPr/>
        <p:txBody>
          <a:bodyPr/>
          <a:lstStyle/>
          <a:p>
            <a:fld id="{E477D9B6-4A9B-486D-832A-593EF9872277}" type="slidenum">
              <a:rPr lang="en-US" smtClean="0"/>
              <a:t>‹#›</a:t>
            </a:fld>
            <a:endParaRPr lang="en-US"/>
          </a:p>
        </p:txBody>
      </p:sp>
    </p:spTree>
    <p:extLst>
      <p:ext uri="{BB962C8B-B14F-4D97-AF65-F5344CB8AC3E}">
        <p14:creationId xmlns:p14="http://schemas.microsoft.com/office/powerpoint/2010/main" val="3520439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7E27E8-5EFD-43E7-BEE7-4B9B41EAB39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155A39-65F0-4F05-9114-4807E84EF48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9F7578-7BEF-409A-9F8D-7EEA75BC14D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88D0A8C-B71F-4E5E-9F4E-A1B6930CCDD3}" type="datetimeFigureOut">
              <a:rPr lang="en-US" smtClean="0"/>
              <a:t>7/29/2020</a:t>
            </a:fld>
            <a:endParaRPr lang="en-US"/>
          </a:p>
        </p:txBody>
      </p:sp>
      <p:sp>
        <p:nvSpPr>
          <p:cNvPr id="5" name="Footer Placeholder 4">
            <a:extLst>
              <a:ext uri="{FF2B5EF4-FFF2-40B4-BE49-F238E27FC236}">
                <a16:creationId xmlns:a16="http://schemas.microsoft.com/office/drawing/2014/main" id="{FD30ACF7-1545-464C-A9BA-929E6B3BDC4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A25B61-9C2B-4BF9-9D30-01F2D5DF9DE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477D9B6-4A9B-486D-832A-593EF9872277}" type="slidenum">
              <a:rPr lang="en-US" smtClean="0"/>
              <a:t>‹#›</a:t>
            </a:fld>
            <a:endParaRPr lang="en-US"/>
          </a:p>
        </p:txBody>
      </p:sp>
    </p:spTree>
    <p:extLst>
      <p:ext uri="{BB962C8B-B14F-4D97-AF65-F5344CB8AC3E}">
        <p14:creationId xmlns:p14="http://schemas.microsoft.com/office/powerpoint/2010/main" val="4110538130"/>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772400" cy="1470025"/>
          </a:xfrm>
        </p:spPr>
        <p:txBody>
          <a:bodyPr>
            <a:normAutofit/>
          </a:bodyPr>
          <a:lstStyle/>
          <a:p>
            <a:r>
              <a:rPr lang="en-US" sz="4100" b="1" u="sng" dirty="0"/>
              <a:t>STRUCTURI DE CHELTUIELI ȘI VENITURI</a:t>
            </a:r>
          </a:p>
        </p:txBody>
      </p:sp>
      <p:sp>
        <p:nvSpPr>
          <p:cNvPr id="3" name="Subtitle 2"/>
          <p:cNvSpPr>
            <a:spLocks noGrp="1"/>
          </p:cNvSpPr>
          <p:nvPr>
            <p:ph type="subTitle" idx="1"/>
          </p:nvPr>
        </p:nvSpPr>
        <p:spPr>
          <a:xfrm>
            <a:off x="838200" y="2667000"/>
            <a:ext cx="7467600" cy="3200400"/>
          </a:xfrm>
        </p:spPr>
        <p:txBody>
          <a:bodyPr>
            <a:normAutofit fontScale="85000" lnSpcReduction="20000"/>
          </a:bodyPr>
          <a:lstStyle/>
          <a:p>
            <a:pPr algn="l"/>
            <a:r>
              <a:rPr lang="en-US" sz="2400" dirty="0">
                <a:solidFill>
                  <a:srgbClr val="0070C0"/>
                </a:solidFill>
              </a:rPr>
              <a:t>Aria </a:t>
            </a:r>
            <a:r>
              <a:rPr lang="en-US" sz="2400" dirty="0" err="1">
                <a:solidFill>
                  <a:srgbClr val="0070C0"/>
                </a:solidFill>
              </a:rPr>
              <a:t>curriculară</a:t>
            </a:r>
            <a:r>
              <a:rPr lang="en-US" sz="2400" dirty="0">
                <a:solidFill>
                  <a:srgbClr val="0070C0"/>
                </a:solidFill>
              </a:rPr>
              <a:t> :</a:t>
            </a:r>
            <a:r>
              <a:rPr lang="en-US" sz="2400" dirty="0" err="1">
                <a:solidFill>
                  <a:srgbClr val="0070C0"/>
                </a:solidFill>
              </a:rPr>
              <a:t>Tehnologii</a:t>
            </a:r>
            <a:endParaRPr lang="en-US" sz="2400" dirty="0">
              <a:solidFill>
                <a:srgbClr val="0070C0"/>
              </a:solidFill>
            </a:endParaRPr>
          </a:p>
          <a:p>
            <a:pPr algn="l"/>
            <a:r>
              <a:rPr lang="en-US" sz="2400" dirty="0" err="1">
                <a:solidFill>
                  <a:srgbClr val="0070C0"/>
                </a:solidFill>
              </a:rPr>
              <a:t>Profil:Servicii</a:t>
            </a:r>
            <a:endParaRPr lang="en-US" sz="2400" dirty="0">
              <a:solidFill>
                <a:srgbClr val="0070C0"/>
              </a:solidFill>
            </a:endParaRPr>
          </a:p>
          <a:p>
            <a:pPr algn="l"/>
            <a:r>
              <a:rPr lang="en-US" sz="2400" dirty="0" err="1">
                <a:solidFill>
                  <a:srgbClr val="0070C0"/>
                </a:solidFill>
              </a:rPr>
              <a:t>Domeniul</a:t>
            </a:r>
            <a:r>
              <a:rPr lang="en-US" sz="2400" dirty="0">
                <a:solidFill>
                  <a:srgbClr val="0070C0"/>
                </a:solidFill>
              </a:rPr>
              <a:t> de </a:t>
            </a:r>
            <a:r>
              <a:rPr lang="en-US" sz="2400" dirty="0" err="1">
                <a:solidFill>
                  <a:srgbClr val="0070C0"/>
                </a:solidFill>
              </a:rPr>
              <a:t>pregătire</a:t>
            </a:r>
            <a:r>
              <a:rPr lang="en-US" sz="2400" dirty="0">
                <a:solidFill>
                  <a:srgbClr val="0070C0"/>
                </a:solidFill>
              </a:rPr>
              <a:t> de </a:t>
            </a:r>
            <a:r>
              <a:rPr lang="en-US" sz="2400" dirty="0" err="1">
                <a:solidFill>
                  <a:srgbClr val="0070C0"/>
                </a:solidFill>
              </a:rPr>
              <a:t>bază</a:t>
            </a:r>
            <a:r>
              <a:rPr lang="en-US" sz="2400" dirty="0">
                <a:solidFill>
                  <a:srgbClr val="0070C0"/>
                </a:solidFill>
              </a:rPr>
              <a:t>:</a:t>
            </a:r>
          </a:p>
          <a:p>
            <a:pPr algn="l"/>
            <a:r>
              <a:rPr lang="en-US" sz="2400" dirty="0" err="1">
                <a:solidFill>
                  <a:srgbClr val="0070C0"/>
                </a:solidFill>
              </a:rPr>
              <a:t>Comerț</a:t>
            </a:r>
            <a:r>
              <a:rPr lang="en-US" sz="2400" dirty="0">
                <a:solidFill>
                  <a:srgbClr val="0070C0"/>
                </a:solidFill>
              </a:rPr>
              <a:t>-Economic/</a:t>
            </a:r>
            <a:r>
              <a:rPr lang="en-US" sz="2400" dirty="0" err="1">
                <a:solidFill>
                  <a:srgbClr val="0070C0"/>
                </a:solidFill>
              </a:rPr>
              <a:t>Tehnician</a:t>
            </a:r>
            <a:r>
              <a:rPr lang="en-US" sz="2400" dirty="0">
                <a:solidFill>
                  <a:srgbClr val="0070C0"/>
                </a:solidFill>
              </a:rPr>
              <a:t> </a:t>
            </a:r>
            <a:r>
              <a:rPr lang="en-US" sz="2400" dirty="0" err="1">
                <a:solidFill>
                  <a:srgbClr val="0070C0"/>
                </a:solidFill>
              </a:rPr>
              <a:t>în</a:t>
            </a:r>
            <a:r>
              <a:rPr lang="en-US" sz="2400" dirty="0">
                <a:solidFill>
                  <a:srgbClr val="0070C0"/>
                </a:solidFill>
              </a:rPr>
              <a:t> </a:t>
            </a:r>
            <a:r>
              <a:rPr lang="en-US" sz="2400" dirty="0" err="1">
                <a:solidFill>
                  <a:srgbClr val="0070C0"/>
                </a:solidFill>
              </a:rPr>
              <a:t>activități</a:t>
            </a:r>
            <a:r>
              <a:rPr lang="en-US" sz="2400" dirty="0">
                <a:solidFill>
                  <a:srgbClr val="0070C0"/>
                </a:solidFill>
              </a:rPr>
              <a:t> </a:t>
            </a:r>
            <a:r>
              <a:rPr lang="en-US" sz="2400" dirty="0" err="1">
                <a:solidFill>
                  <a:srgbClr val="0070C0"/>
                </a:solidFill>
              </a:rPr>
              <a:t>economice</a:t>
            </a:r>
            <a:endParaRPr lang="en-US" sz="2400" dirty="0">
              <a:solidFill>
                <a:srgbClr val="0070C0"/>
              </a:solidFill>
            </a:endParaRPr>
          </a:p>
          <a:p>
            <a:pPr algn="l"/>
            <a:r>
              <a:rPr lang="en-US" sz="2400" dirty="0" err="1">
                <a:solidFill>
                  <a:srgbClr val="0070C0"/>
                </a:solidFill>
              </a:rPr>
              <a:t>Modulul:Bazele</a:t>
            </a:r>
            <a:r>
              <a:rPr lang="en-US" sz="2400" dirty="0">
                <a:solidFill>
                  <a:srgbClr val="0070C0"/>
                </a:solidFill>
              </a:rPr>
              <a:t> </a:t>
            </a:r>
            <a:r>
              <a:rPr lang="en-US" sz="2400" dirty="0" err="1">
                <a:solidFill>
                  <a:srgbClr val="0070C0"/>
                </a:solidFill>
              </a:rPr>
              <a:t>contabilității</a:t>
            </a:r>
            <a:r>
              <a:rPr lang="en-US" sz="2400" dirty="0">
                <a:solidFill>
                  <a:srgbClr val="0070C0"/>
                </a:solidFill>
              </a:rPr>
              <a:t> </a:t>
            </a:r>
          </a:p>
          <a:p>
            <a:pPr algn="l"/>
            <a:r>
              <a:rPr lang="en-US" sz="2400" dirty="0" err="1">
                <a:solidFill>
                  <a:srgbClr val="0070C0"/>
                </a:solidFill>
              </a:rPr>
              <a:t>Clasa:a</a:t>
            </a:r>
            <a:r>
              <a:rPr lang="en-US" sz="2400" dirty="0">
                <a:solidFill>
                  <a:srgbClr val="0070C0"/>
                </a:solidFill>
              </a:rPr>
              <a:t> IX-a</a:t>
            </a:r>
          </a:p>
          <a:p>
            <a:pPr algn="l"/>
            <a:endParaRPr lang="en-US" sz="2400" dirty="0">
              <a:solidFill>
                <a:srgbClr val="0070C0"/>
              </a:solidFill>
            </a:endParaRPr>
          </a:p>
          <a:p>
            <a:pPr algn="l"/>
            <a:r>
              <a:rPr lang="en-US" sz="2800" dirty="0"/>
              <a:t>Colegiul</a:t>
            </a:r>
            <a:r>
              <a:rPr lang="en-US" sz="2800" i="1" dirty="0"/>
              <a:t> Economic “Virgil </a:t>
            </a:r>
            <a:r>
              <a:rPr lang="en-US" sz="2800" i="1" dirty="0" err="1"/>
              <a:t>Madgearu</a:t>
            </a:r>
            <a:r>
              <a:rPr lang="en-US" sz="2800" i="1" dirty="0"/>
              <a:t>”,</a:t>
            </a:r>
            <a:r>
              <a:rPr lang="en-US" sz="2800" i="1" dirty="0" err="1"/>
              <a:t>Galați</a:t>
            </a:r>
            <a:br>
              <a:rPr lang="en-US" sz="2800" i="1" dirty="0"/>
            </a:br>
            <a:r>
              <a:rPr lang="en-US" sz="2800" i="1" dirty="0"/>
              <a:t>prof. Toma </a:t>
            </a:r>
            <a:r>
              <a:rPr lang="en-US" sz="2800" i="1" dirty="0" err="1"/>
              <a:t>Enuța</a:t>
            </a:r>
            <a:r>
              <a:rPr lang="en-US" sz="2800" i="1" dirty="0"/>
              <a:t> Margareta </a:t>
            </a:r>
            <a:br>
              <a:rPr lang="en-US" sz="2600" dirty="0"/>
            </a:br>
            <a:endParaRPr lang="en-US" sz="2600" dirty="0"/>
          </a:p>
          <a:p>
            <a:endParaRPr lang="en-US" dirty="0"/>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828799"/>
          </a:xfrm>
        </p:spPr>
        <p:txBody>
          <a:bodyPr>
            <a:normAutofit fontScale="90000"/>
          </a:bodyPr>
          <a:lstStyle/>
          <a:p>
            <a:r>
              <a:rPr lang="ro-RO" b="1" u="sng" dirty="0"/>
              <a:t>FORMULE UTILIZATE PT. REZOLVAREA PROBLEMELOR</a:t>
            </a:r>
            <a:br>
              <a:rPr lang="ro-RO" b="1" u="sng" dirty="0"/>
            </a:br>
            <a:endParaRPr lang="en-US" b="1" u="sng" dirty="0"/>
          </a:p>
        </p:txBody>
      </p:sp>
      <p:sp>
        <p:nvSpPr>
          <p:cNvPr id="3" name="Subtitle 2"/>
          <p:cNvSpPr>
            <a:spLocks noGrp="1"/>
          </p:cNvSpPr>
          <p:nvPr>
            <p:ph type="subTitle" idx="1"/>
          </p:nvPr>
        </p:nvSpPr>
        <p:spPr>
          <a:xfrm>
            <a:off x="762000" y="1676400"/>
            <a:ext cx="7620000" cy="4800600"/>
          </a:xfrm>
        </p:spPr>
        <p:txBody>
          <a:bodyPr>
            <a:normAutofit fontScale="85000" lnSpcReduction="20000"/>
          </a:bodyPr>
          <a:lstStyle/>
          <a:p>
            <a:r>
              <a:rPr lang="ro-RO" b="1" dirty="0">
                <a:solidFill>
                  <a:srgbClr val="0070C0"/>
                </a:solidFill>
              </a:rPr>
              <a:t>REZULTATUL DIN</a:t>
            </a:r>
            <a:r>
              <a:rPr lang="ro-RO" dirty="0">
                <a:solidFill>
                  <a:srgbClr val="0070C0"/>
                </a:solidFill>
              </a:rPr>
              <a:t> </a:t>
            </a:r>
            <a:r>
              <a:rPr lang="ro-RO" b="1" dirty="0">
                <a:solidFill>
                  <a:srgbClr val="0070C0"/>
                </a:solidFill>
              </a:rPr>
              <a:t>EXPLOATARE</a:t>
            </a:r>
            <a:r>
              <a:rPr lang="ro-RO" dirty="0">
                <a:solidFill>
                  <a:srgbClr val="0070C0"/>
                </a:solidFill>
              </a:rPr>
              <a:t> </a:t>
            </a:r>
            <a:endParaRPr lang="en-US" dirty="0">
              <a:solidFill>
                <a:srgbClr val="0070C0"/>
              </a:solidFill>
            </a:endParaRPr>
          </a:p>
          <a:p>
            <a:r>
              <a:rPr lang="ro-RO" dirty="0">
                <a:solidFill>
                  <a:srgbClr val="0070C0"/>
                </a:solidFill>
              </a:rPr>
              <a:t> =  VENITURI   EXPLOATARE  –  CHELTUIELI  EXPLOATARE</a:t>
            </a:r>
          </a:p>
          <a:p>
            <a:pPr algn="l"/>
            <a:r>
              <a:rPr lang="ro-RO" b="1" dirty="0">
                <a:solidFill>
                  <a:srgbClr val="0070C0"/>
                </a:solidFill>
              </a:rPr>
              <a:t>                </a:t>
            </a:r>
            <a:endParaRPr lang="ro-RO" dirty="0">
              <a:solidFill>
                <a:srgbClr val="0070C0"/>
              </a:solidFill>
            </a:endParaRPr>
          </a:p>
          <a:p>
            <a:r>
              <a:rPr lang="ro-RO" dirty="0">
                <a:solidFill>
                  <a:srgbClr val="0070C0"/>
                </a:solidFill>
              </a:rPr>
              <a:t> </a:t>
            </a:r>
          </a:p>
          <a:p>
            <a:r>
              <a:rPr lang="ro-RO" dirty="0">
                <a:solidFill>
                  <a:srgbClr val="0070C0"/>
                </a:solidFill>
              </a:rPr>
              <a:t> </a:t>
            </a:r>
            <a:r>
              <a:rPr lang="ro-RO" b="1" dirty="0">
                <a:solidFill>
                  <a:srgbClr val="0070C0"/>
                </a:solidFill>
              </a:rPr>
              <a:t>REZULTATUL</a:t>
            </a:r>
            <a:r>
              <a:rPr lang="en-US" b="1" dirty="0">
                <a:solidFill>
                  <a:srgbClr val="0070C0"/>
                </a:solidFill>
              </a:rPr>
              <a:t> </a:t>
            </a:r>
            <a:r>
              <a:rPr lang="ro-RO" b="1" dirty="0">
                <a:solidFill>
                  <a:srgbClr val="0070C0"/>
                </a:solidFill>
              </a:rPr>
              <a:t>FINANCIAR</a:t>
            </a:r>
            <a:endParaRPr lang="en-US" b="1" dirty="0">
              <a:solidFill>
                <a:srgbClr val="0070C0"/>
              </a:solidFill>
            </a:endParaRPr>
          </a:p>
          <a:p>
            <a:r>
              <a:rPr lang="ro-RO" dirty="0">
                <a:solidFill>
                  <a:srgbClr val="0070C0"/>
                </a:solidFill>
              </a:rPr>
              <a:t>= VENITURI FINANCIARE - CHELTUIELI </a:t>
            </a:r>
            <a:r>
              <a:rPr lang="en-US" dirty="0">
                <a:solidFill>
                  <a:srgbClr val="0070C0"/>
                </a:solidFill>
              </a:rPr>
              <a:t> </a:t>
            </a:r>
            <a:r>
              <a:rPr lang="ro-RO" dirty="0">
                <a:solidFill>
                  <a:srgbClr val="0070C0"/>
                </a:solidFill>
              </a:rPr>
              <a:t>FINANCIARE</a:t>
            </a:r>
          </a:p>
          <a:p>
            <a:r>
              <a:rPr lang="ro-RO" dirty="0">
                <a:solidFill>
                  <a:srgbClr val="0070C0"/>
                </a:solidFill>
              </a:rPr>
              <a:t> </a:t>
            </a:r>
          </a:p>
          <a:p>
            <a:r>
              <a:rPr lang="ro-RO" dirty="0">
                <a:solidFill>
                  <a:srgbClr val="0070C0"/>
                </a:solidFill>
              </a:rPr>
              <a:t> </a:t>
            </a:r>
          </a:p>
          <a:p>
            <a:r>
              <a:rPr lang="ro-RO" b="1" dirty="0">
                <a:solidFill>
                  <a:srgbClr val="0070C0"/>
                </a:solidFill>
              </a:rPr>
              <a:t>REZULTATUL</a:t>
            </a:r>
            <a:r>
              <a:rPr lang="ro-RO" dirty="0">
                <a:solidFill>
                  <a:srgbClr val="0070C0"/>
                </a:solidFill>
              </a:rPr>
              <a:t> </a:t>
            </a:r>
            <a:r>
              <a:rPr lang="en-US" dirty="0">
                <a:solidFill>
                  <a:srgbClr val="0070C0"/>
                </a:solidFill>
              </a:rPr>
              <a:t> </a:t>
            </a:r>
            <a:r>
              <a:rPr lang="ro-RO" b="1" dirty="0">
                <a:solidFill>
                  <a:srgbClr val="0070C0"/>
                </a:solidFill>
              </a:rPr>
              <a:t>EXTRAORDINAR</a:t>
            </a:r>
            <a:endParaRPr lang="ro-RO" dirty="0">
              <a:solidFill>
                <a:srgbClr val="0070C0"/>
              </a:solidFill>
            </a:endParaRPr>
          </a:p>
          <a:p>
            <a:r>
              <a:rPr lang="ro-RO" dirty="0">
                <a:solidFill>
                  <a:srgbClr val="0070C0"/>
                </a:solidFill>
              </a:rPr>
              <a:t>= VENITURI  EXTRAORDINARE – CHELTUIELI  EXTRAORDINARE</a:t>
            </a:r>
          </a:p>
          <a:p>
            <a:r>
              <a:rPr lang="ro-RO" dirty="0">
                <a:solidFill>
                  <a:srgbClr val="0070C0"/>
                </a:solidFill>
              </a:rPr>
              <a:t> </a:t>
            </a:r>
          </a:p>
          <a:p>
            <a:r>
              <a:rPr lang="ro-RO" dirty="0">
                <a:solidFill>
                  <a:srgbClr val="0070C0"/>
                </a:solidFill>
              </a:rPr>
              <a:t> </a:t>
            </a:r>
          </a:p>
          <a:p>
            <a:r>
              <a:rPr lang="ro-RO" b="1" dirty="0">
                <a:solidFill>
                  <a:srgbClr val="0070C0"/>
                </a:solidFill>
              </a:rPr>
              <a:t>REZULTATUL CURENT</a:t>
            </a:r>
            <a:r>
              <a:rPr lang="ro-RO" dirty="0">
                <a:solidFill>
                  <a:srgbClr val="0070C0"/>
                </a:solidFill>
              </a:rPr>
              <a:t> </a:t>
            </a:r>
            <a:endParaRPr lang="en-US" dirty="0">
              <a:solidFill>
                <a:srgbClr val="0070C0"/>
              </a:solidFill>
            </a:endParaRPr>
          </a:p>
          <a:p>
            <a:r>
              <a:rPr lang="ro-RO" dirty="0">
                <a:solidFill>
                  <a:srgbClr val="0070C0"/>
                </a:solidFill>
              </a:rPr>
              <a:t>= REZULTATUL DIN</a:t>
            </a:r>
            <a:r>
              <a:rPr lang="en-US" dirty="0">
                <a:solidFill>
                  <a:srgbClr val="0070C0"/>
                </a:solidFill>
              </a:rPr>
              <a:t> </a:t>
            </a:r>
            <a:r>
              <a:rPr lang="ro-RO" dirty="0">
                <a:solidFill>
                  <a:srgbClr val="0070C0"/>
                </a:solidFill>
              </a:rPr>
              <a:t>EXPLOATARE + REZULTATUL</a:t>
            </a:r>
            <a:r>
              <a:rPr lang="en-US" dirty="0">
                <a:solidFill>
                  <a:srgbClr val="0070C0"/>
                </a:solidFill>
              </a:rPr>
              <a:t> </a:t>
            </a:r>
            <a:r>
              <a:rPr lang="ro-RO" dirty="0">
                <a:solidFill>
                  <a:srgbClr val="0070C0"/>
                </a:solidFill>
              </a:rPr>
              <a:t>FINANCIAR</a:t>
            </a:r>
          </a:p>
          <a:p>
            <a:endParaRPr lang="ro-RO" dirty="0">
              <a:solidFill>
                <a:srgbClr val="0070C0"/>
              </a:solidFill>
            </a:endParaRPr>
          </a:p>
          <a:p>
            <a:r>
              <a:rPr lang="ro-RO" dirty="0">
                <a:solidFill>
                  <a:srgbClr val="0070C0"/>
                </a:solidFill>
              </a:rPr>
              <a:t> </a:t>
            </a:r>
          </a:p>
          <a:p>
            <a:r>
              <a:rPr lang="ro-RO" dirty="0">
                <a:solidFill>
                  <a:srgbClr val="0070C0"/>
                </a:solidFill>
              </a:rPr>
              <a:t>Rezultatul din exploatare,financiar,extraordinar și curent formează </a:t>
            </a:r>
            <a:r>
              <a:rPr lang="ro-RO" b="1" dirty="0">
                <a:solidFill>
                  <a:srgbClr val="0070C0"/>
                </a:solidFill>
              </a:rPr>
              <a:t>rezultatele parțiale</a:t>
            </a:r>
            <a:r>
              <a:rPr lang="ro-RO" dirty="0">
                <a:solidFill>
                  <a:srgbClr val="0070C0"/>
                </a:solidFill>
              </a:rPr>
              <a:t>.</a:t>
            </a:r>
          </a:p>
          <a:p>
            <a:endParaRPr lang="en-US" dirty="0"/>
          </a:p>
        </p:txBody>
      </p:sp>
    </p:spTree>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r>
              <a:rPr lang="ro-RO" sz="1800" b="1" dirty="0">
                <a:solidFill>
                  <a:srgbClr val="0070C0"/>
                </a:solidFill>
              </a:rPr>
              <a:t>REZULTATUL BRUT</a:t>
            </a:r>
            <a:r>
              <a:rPr lang="ro-RO" sz="1800" dirty="0">
                <a:solidFill>
                  <a:srgbClr val="0070C0"/>
                </a:solidFill>
              </a:rPr>
              <a:t>=REZULTATUL CURENT +REZULTATUL EXTRAORDINAR</a:t>
            </a:r>
            <a:br>
              <a:rPr lang="ro-RO" sz="1800" dirty="0">
                <a:solidFill>
                  <a:srgbClr val="0070C0"/>
                </a:solidFill>
              </a:rPr>
            </a:br>
            <a:r>
              <a:rPr lang="ro-RO" sz="1800" dirty="0">
                <a:solidFill>
                  <a:srgbClr val="0070C0"/>
                </a:solidFill>
              </a:rPr>
              <a:t>Sau</a:t>
            </a:r>
            <a:br>
              <a:rPr lang="ro-RO" sz="1800" dirty="0">
                <a:solidFill>
                  <a:srgbClr val="0070C0"/>
                </a:solidFill>
              </a:rPr>
            </a:br>
            <a:r>
              <a:rPr lang="ro-RO" sz="1800" b="1" dirty="0">
                <a:solidFill>
                  <a:srgbClr val="0070C0"/>
                </a:solidFill>
              </a:rPr>
              <a:t>REZULTATUL BRUT</a:t>
            </a:r>
            <a:r>
              <a:rPr lang="ro-RO" sz="1800" dirty="0">
                <a:solidFill>
                  <a:srgbClr val="0070C0"/>
                </a:solidFill>
              </a:rPr>
              <a:t>=VENITURI TOTALE – CHELTUIELI TOTALE</a:t>
            </a:r>
            <a:br>
              <a:rPr lang="ro-RO" sz="1800" dirty="0">
                <a:solidFill>
                  <a:srgbClr val="0070C0"/>
                </a:solidFill>
              </a:rPr>
            </a:br>
            <a:r>
              <a:rPr lang="ro-RO" sz="1800" dirty="0">
                <a:solidFill>
                  <a:srgbClr val="0070C0"/>
                </a:solidFill>
              </a:rPr>
              <a:t> </a:t>
            </a:r>
            <a:br>
              <a:rPr lang="ro-RO" sz="1800" dirty="0">
                <a:solidFill>
                  <a:srgbClr val="0070C0"/>
                </a:solidFill>
              </a:rPr>
            </a:br>
            <a:r>
              <a:rPr lang="ro-RO" sz="1800" b="1" dirty="0">
                <a:solidFill>
                  <a:srgbClr val="0070C0"/>
                </a:solidFill>
              </a:rPr>
              <a:t>REZULTATUL NET</a:t>
            </a:r>
            <a:r>
              <a:rPr lang="ro-RO" sz="1800" dirty="0">
                <a:solidFill>
                  <a:srgbClr val="0070C0"/>
                </a:solidFill>
              </a:rPr>
              <a:t> = REZULTATUL BRUT – IMPOZIT</a:t>
            </a:r>
            <a:br>
              <a:rPr lang="ro-RO" sz="1800" dirty="0">
                <a:solidFill>
                  <a:srgbClr val="0070C0"/>
                </a:solidFill>
              </a:rPr>
            </a:br>
            <a:r>
              <a:rPr lang="ro-RO" sz="1800" dirty="0">
                <a:solidFill>
                  <a:srgbClr val="0070C0"/>
                </a:solidFill>
              </a:rPr>
              <a:t> </a:t>
            </a:r>
            <a:br>
              <a:rPr lang="ro-RO" sz="1800" dirty="0">
                <a:solidFill>
                  <a:srgbClr val="0070C0"/>
                </a:solidFill>
              </a:rPr>
            </a:br>
            <a:r>
              <a:rPr lang="ro-RO" sz="1800" b="1" dirty="0">
                <a:solidFill>
                  <a:srgbClr val="0070C0"/>
                </a:solidFill>
              </a:rPr>
              <a:t>IMPOZIT</a:t>
            </a:r>
            <a:r>
              <a:rPr lang="ro-RO" sz="1800" dirty="0">
                <a:solidFill>
                  <a:srgbClr val="0070C0"/>
                </a:solidFill>
              </a:rPr>
              <a:t> = REZULTAT IMPOZABIL * COTA DE IMPOZIT(16%)</a:t>
            </a:r>
            <a:br>
              <a:rPr lang="ro-RO" sz="1800" dirty="0">
                <a:solidFill>
                  <a:srgbClr val="0070C0"/>
                </a:solidFill>
              </a:rPr>
            </a:br>
            <a:r>
              <a:rPr lang="ro-RO" sz="1800" dirty="0">
                <a:solidFill>
                  <a:srgbClr val="0070C0"/>
                </a:solidFill>
              </a:rPr>
              <a:t> </a:t>
            </a:r>
            <a:br>
              <a:rPr lang="ro-RO" sz="1800" dirty="0">
                <a:solidFill>
                  <a:srgbClr val="0070C0"/>
                </a:solidFill>
              </a:rPr>
            </a:br>
            <a:r>
              <a:rPr lang="ro-RO" sz="1800" b="1" dirty="0">
                <a:solidFill>
                  <a:srgbClr val="0070C0"/>
                </a:solidFill>
              </a:rPr>
              <a:t>REZULTATUL IMPOZABIL</a:t>
            </a:r>
            <a:r>
              <a:rPr lang="ro-RO" sz="1800" dirty="0">
                <a:solidFill>
                  <a:srgbClr val="0070C0"/>
                </a:solidFill>
              </a:rPr>
              <a:t> =REZULTATUL BRUT</a:t>
            </a:r>
            <a:br>
              <a:rPr lang="ro-RO" sz="1800" dirty="0">
                <a:solidFill>
                  <a:srgbClr val="0070C0"/>
                </a:solidFill>
              </a:rPr>
            </a:br>
            <a:r>
              <a:rPr lang="ro-RO" sz="1800" dirty="0">
                <a:solidFill>
                  <a:srgbClr val="0070C0"/>
                </a:solidFill>
              </a:rPr>
              <a:t>                                          + CHELTUIELI NEDEDUCTIBILE </a:t>
            </a:r>
            <a:br>
              <a:rPr lang="ro-RO" sz="1800" dirty="0">
                <a:solidFill>
                  <a:srgbClr val="0070C0"/>
                </a:solidFill>
              </a:rPr>
            </a:br>
            <a:r>
              <a:rPr lang="ro-RO" sz="1800" dirty="0">
                <a:solidFill>
                  <a:srgbClr val="0070C0"/>
                </a:solidFill>
              </a:rPr>
              <a:t>                                         </a:t>
            </a:r>
            <a:r>
              <a:rPr lang="en-US" sz="1800" dirty="0">
                <a:solidFill>
                  <a:srgbClr val="0070C0"/>
                </a:solidFill>
              </a:rPr>
              <a:t>  </a:t>
            </a:r>
            <a:r>
              <a:rPr lang="ro-RO" sz="1800" dirty="0">
                <a:solidFill>
                  <a:srgbClr val="0070C0"/>
                </a:solidFill>
              </a:rPr>
              <a:t>-VENITURI NEIMPOZABILE</a:t>
            </a:r>
            <a:br>
              <a:rPr lang="ro-RO" sz="1800" dirty="0"/>
            </a:br>
            <a:endParaRPr lang="en-US" sz="18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447799"/>
          </a:xfrm>
        </p:spPr>
        <p:txBody>
          <a:bodyPr>
            <a:normAutofit/>
          </a:bodyPr>
          <a:lstStyle/>
          <a:p>
            <a:r>
              <a:rPr lang="ro-RO" sz="4100" b="1" u="sng" dirty="0"/>
              <a:t>APLICAȚII</a:t>
            </a:r>
            <a:r>
              <a:rPr lang="en-US" sz="4100" b="1" u="sng" dirty="0"/>
              <a:t> </a:t>
            </a:r>
            <a:r>
              <a:rPr lang="ro-RO" sz="4100" b="1" u="sng" dirty="0"/>
              <a:t>REZOLVATE</a:t>
            </a:r>
            <a:br>
              <a:rPr lang="ro-RO" sz="4100" b="1" u="sng" dirty="0"/>
            </a:br>
            <a:endParaRPr lang="en-US" sz="4100" b="1" u="sng" dirty="0"/>
          </a:p>
        </p:txBody>
      </p:sp>
      <p:sp>
        <p:nvSpPr>
          <p:cNvPr id="3" name="Subtitle 2"/>
          <p:cNvSpPr>
            <a:spLocks noGrp="1"/>
          </p:cNvSpPr>
          <p:nvPr>
            <p:ph type="subTitle" idx="1"/>
          </p:nvPr>
        </p:nvSpPr>
        <p:spPr>
          <a:xfrm>
            <a:off x="609600" y="1447800"/>
            <a:ext cx="7772400" cy="4724400"/>
          </a:xfrm>
        </p:spPr>
        <p:txBody>
          <a:bodyPr>
            <a:normAutofit/>
          </a:bodyPr>
          <a:lstStyle/>
          <a:p>
            <a:r>
              <a:rPr lang="ro-RO" dirty="0">
                <a:solidFill>
                  <a:srgbClr val="0070C0"/>
                </a:solidFill>
              </a:rPr>
              <a:t>1.O întreprindere a realizat venituri totale de 45000 lei și a efectuat cheltuieli totale  de 30000 lei.Să se calculeze rezultatul net</a:t>
            </a:r>
            <a:r>
              <a:rPr lang="en-US" dirty="0">
                <a:solidFill>
                  <a:srgbClr val="0070C0"/>
                </a:solidFill>
              </a:rPr>
              <a:t>.</a:t>
            </a:r>
            <a:endParaRPr lang="ro-RO" dirty="0">
              <a:solidFill>
                <a:srgbClr val="0070C0"/>
              </a:solidFill>
            </a:endParaRPr>
          </a:p>
          <a:p>
            <a:r>
              <a:rPr lang="ro-RO" dirty="0"/>
              <a:t> </a:t>
            </a:r>
          </a:p>
          <a:p>
            <a:r>
              <a:rPr lang="ro-RO" dirty="0">
                <a:solidFill>
                  <a:srgbClr val="FF0000"/>
                </a:solidFill>
              </a:rPr>
              <a:t>REZULTATUL BRUT=VENITURI TOTALE – CHELTUIELI TOTALE =45000-30000 =</a:t>
            </a:r>
          </a:p>
          <a:p>
            <a:r>
              <a:rPr lang="ro-RO" dirty="0">
                <a:solidFill>
                  <a:srgbClr val="FF0000"/>
                </a:solidFill>
              </a:rPr>
              <a:t>                                      =15000</a:t>
            </a:r>
          </a:p>
          <a:p>
            <a:r>
              <a:rPr lang="ro-RO" dirty="0">
                <a:solidFill>
                  <a:srgbClr val="FF0000"/>
                </a:solidFill>
              </a:rPr>
              <a:t>REZULTATUL NET = REZULTATUL BRUT - IMPOZIT</a:t>
            </a:r>
          </a:p>
          <a:p>
            <a:r>
              <a:rPr lang="ro-RO" dirty="0">
                <a:solidFill>
                  <a:srgbClr val="FF0000"/>
                </a:solidFill>
              </a:rPr>
              <a:t>IMPOZIT = REZULTATUL  IMPOZABIL* 16% = 15000 * 16% = 2400</a:t>
            </a:r>
          </a:p>
          <a:p>
            <a:r>
              <a:rPr lang="ro-RO" dirty="0">
                <a:solidFill>
                  <a:srgbClr val="FF0000"/>
                </a:solidFill>
              </a:rPr>
              <a:t>REZULTATUL NET = 15000 – 2400 = 12600</a:t>
            </a:r>
          </a:p>
          <a:p>
            <a:r>
              <a:rPr lang="ro-RO" dirty="0">
                <a:solidFill>
                  <a:srgbClr val="FF0000"/>
                </a:solidFill>
              </a:rPr>
              <a:t>Rezultatul impozabil = Rezultatul brut = 15000 lei pt. că nu există, în acea</a:t>
            </a:r>
            <a:r>
              <a:rPr lang="en-US" dirty="0">
                <a:solidFill>
                  <a:srgbClr val="FF0000"/>
                </a:solidFill>
              </a:rPr>
              <a:t>s</a:t>
            </a:r>
            <a:r>
              <a:rPr lang="ro-RO" dirty="0">
                <a:solidFill>
                  <a:srgbClr val="FF0000"/>
                </a:solidFill>
              </a:rPr>
              <a:t>tă problemă, cheltuieli nedeductibile(amenzi,penalități,majorări) și venituri neimpozabile.</a:t>
            </a:r>
          </a:p>
          <a:p>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fontScale="90000"/>
          </a:bodyPr>
          <a:lstStyle/>
          <a:p>
            <a:r>
              <a:rPr lang="ro-RO" sz="2000" dirty="0">
                <a:solidFill>
                  <a:srgbClr val="0070C0"/>
                </a:solidFill>
                <a:latin typeface="Calibri (Body)"/>
              </a:rPr>
              <a:t>2.Calculati rezultatele parțiale ale exercițiului</a:t>
            </a:r>
            <a:r>
              <a:rPr lang="en-US" sz="2000" dirty="0">
                <a:solidFill>
                  <a:srgbClr val="0070C0"/>
                </a:solidFill>
                <a:latin typeface="Calibri (Body)"/>
              </a:rPr>
              <a:t> </a:t>
            </a:r>
            <a:r>
              <a:rPr lang="ro-RO" sz="2000" dirty="0">
                <a:solidFill>
                  <a:srgbClr val="0070C0"/>
                </a:solidFill>
                <a:latin typeface="Calibri (Body)"/>
              </a:rPr>
              <a:t>și rezultatul brut,cunoscând urmatoarele date:</a:t>
            </a:r>
            <a:br>
              <a:rPr lang="ro-RO" sz="2000" dirty="0">
                <a:solidFill>
                  <a:srgbClr val="0070C0"/>
                </a:solidFill>
                <a:latin typeface="Calibri (Body)"/>
              </a:rPr>
            </a:br>
            <a:r>
              <a:rPr lang="ro-RO" sz="2000" dirty="0">
                <a:solidFill>
                  <a:srgbClr val="0070C0"/>
                </a:solidFill>
                <a:latin typeface="Calibri (Body)"/>
              </a:rPr>
              <a:t>-consum de materii prime 450 lei                                   </a:t>
            </a:r>
            <a:r>
              <a:rPr lang="en-US" sz="2000" dirty="0">
                <a:solidFill>
                  <a:srgbClr val="0070C0"/>
                </a:solidFill>
                <a:latin typeface="Calibri (Body)"/>
              </a:rPr>
              <a:t>   </a:t>
            </a:r>
            <a:r>
              <a:rPr lang="ro-RO" sz="2000" dirty="0">
                <a:solidFill>
                  <a:srgbClr val="FF0000"/>
                </a:solidFill>
                <a:latin typeface="Calibri (Body)"/>
              </a:rPr>
              <a:t>C. exploatare</a:t>
            </a:r>
            <a:br>
              <a:rPr lang="ro-RO" sz="2000" dirty="0">
                <a:latin typeface="Calibri (Body)"/>
              </a:rPr>
            </a:br>
            <a:r>
              <a:rPr lang="ro-RO" sz="2000" dirty="0">
                <a:solidFill>
                  <a:srgbClr val="0070C0"/>
                </a:solidFill>
                <a:latin typeface="Calibri (Body)"/>
              </a:rPr>
              <a:t>-diferențe de curs valutar nefavorabile 280 lei               </a:t>
            </a:r>
            <a:r>
              <a:rPr lang="ro-RO" sz="2000" dirty="0">
                <a:solidFill>
                  <a:srgbClr val="FF0000"/>
                </a:solidFill>
                <a:latin typeface="Calibri (Body)"/>
              </a:rPr>
              <a:t>C.financiara</a:t>
            </a:r>
            <a:br>
              <a:rPr lang="ro-RO" sz="2000" dirty="0">
                <a:latin typeface="Calibri (Body)"/>
              </a:rPr>
            </a:br>
            <a:r>
              <a:rPr lang="ro-RO" sz="2000" dirty="0">
                <a:solidFill>
                  <a:srgbClr val="0070C0"/>
                </a:solidFill>
                <a:latin typeface="Calibri (Body)"/>
              </a:rPr>
              <a:t>-venituri din dobânzi 100 lei                                          </a:t>
            </a:r>
            <a:r>
              <a:rPr lang="en-US" sz="2000" dirty="0">
                <a:solidFill>
                  <a:srgbClr val="0070C0"/>
                </a:solidFill>
                <a:latin typeface="Calibri (Body)"/>
              </a:rPr>
              <a:t>   </a:t>
            </a:r>
            <a:r>
              <a:rPr lang="ro-RO" sz="2000" dirty="0">
                <a:solidFill>
                  <a:srgbClr val="FF0000"/>
                </a:solidFill>
                <a:latin typeface="Calibri (Body)"/>
              </a:rPr>
              <a:t>V.financiar</a:t>
            </a:r>
            <a:br>
              <a:rPr lang="ro-RO" sz="2000" dirty="0">
                <a:latin typeface="Calibri (Body)"/>
              </a:rPr>
            </a:br>
            <a:r>
              <a:rPr lang="ro-RO" sz="2000" dirty="0">
                <a:solidFill>
                  <a:srgbClr val="0070C0"/>
                </a:solidFill>
                <a:latin typeface="Calibri (Body)"/>
              </a:rPr>
              <a:t>-vânzări de mărfuri 8200 lei                                           </a:t>
            </a:r>
            <a:r>
              <a:rPr lang="ro-RO" sz="2000" dirty="0">
                <a:solidFill>
                  <a:srgbClr val="FF0000"/>
                </a:solidFill>
                <a:latin typeface="Calibri (Body)"/>
              </a:rPr>
              <a:t>V.exploatare</a:t>
            </a:r>
            <a:br>
              <a:rPr lang="ro-RO" sz="2000" dirty="0">
                <a:latin typeface="Calibri (Body)"/>
              </a:rPr>
            </a:br>
            <a:r>
              <a:rPr lang="ro-RO" sz="2000" dirty="0">
                <a:solidFill>
                  <a:srgbClr val="0070C0"/>
                </a:solidFill>
                <a:latin typeface="Calibri (Body)"/>
              </a:rPr>
              <a:t>-vân</a:t>
            </a:r>
            <a:r>
              <a:rPr lang="en-US" sz="2000" dirty="0">
                <a:solidFill>
                  <a:srgbClr val="0070C0"/>
                </a:solidFill>
                <a:latin typeface="Calibri (Body)"/>
              </a:rPr>
              <a:t>z</a:t>
            </a:r>
            <a:r>
              <a:rPr lang="ro-RO" sz="2000" dirty="0">
                <a:solidFill>
                  <a:srgbClr val="0070C0"/>
                </a:solidFill>
                <a:latin typeface="Calibri (Body)"/>
              </a:rPr>
              <a:t>ări de produse finite 1150 lei                                 </a:t>
            </a:r>
            <a:r>
              <a:rPr lang="ro-RO" sz="2000" dirty="0">
                <a:solidFill>
                  <a:srgbClr val="FF0000"/>
                </a:solidFill>
                <a:latin typeface="Calibri (Body)"/>
              </a:rPr>
              <a:t>V.exploatare</a:t>
            </a:r>
            <a:br>
              <a:rPr lang="ro-RO" sz="2000" dirty="0">
                <a:latin typeface="Calibri (Body)"/>
              </a:rPr>
            </a:br>
            <a:r>
              <a:rPr lang="ro-RO" sz="2000" dirty="0">
                <a:solidFill>
                  <a:srgbClr val="0070C0"/>
                </a:solidFill>
                <a:latin typeface="Calibri (Body)"/>
              </a:rPr>
              <a:t>-venituri extraordinare 120 lei                                        </a:t>
            </a:r>
            <a:r>
              <a:rPr lang="ro-RO" sz="2000" dirty="0">
                <a:solidFill>
                  <a:srgbClr val="FF0000"/>
                </a:solidFill>
                <a:latin typeface="Calibri (Body)"/>
              </a:rPr>
              <a:t>V.extraordinar</a:t>
            </a:r>
            <a:br>
              <a:rPr lang="ro-RO" sz="2000" dirty="0">
                <a:latin typeface="Calibri (Body)"/>
              </a:rPr>
            </a:br>
            <a:r>
              <a:rPr lang="ro-RO" sz="2000" dirty="0">
                <a:solidFill>
                  <a:srgbClr val="0070C0"/>
                </a:solidFill>
                <a:latin typeface="Calibri (Body)"/>
              </a:rPr>
              <a:t>-cheltuieli cu salariile angajatilor 3000 lei                      </a:t>
            </a:r>
            <a:r>
              <a:rPr lang="ro-RO" sz="2000" dirty="0">
                <a:solidFill>
                  <a:srgbClr val="FF0000"/>
                </a:solidFill>
                <a:latin typeface="+mn-lt"/>
              </a:rPr>
              <a:t>C.exploatare</a:t>
            </a:r>
            <a:br>
              <a:rPr lang="en-US" sz="2000" dirty="0">
                <a:solidFill>
                  <a:srgbClr val="FF0000"/>
                </a:solidFill>
              </a:rPr>
            </a:br>
            <a:br>
              <a:rPr lang="en-US" sz="2000" dirty="0">
                <a:solidFill>
                  <a:srgbClr val="FF0000"/>
                </a:solidFill>
              </a:rPr>
            </a:br>
            <a:br>
              <a:rPr lang="ro-RO" sz="2000" dirty="0"/>
            </a:br>
            <a:r>
              <a:rPr lang="ro-RO" sz="2000" dirty="0">
                <a:solidFill>
                  <a:srgbClr val="FF0000"/>
                </a:solidFill>
              </a:rPr>
              <a:t>Rezultatul din exploatare = V exploatare – C exploatare =( 8200 + 1150) – (450 +3000)=</a:t>
            </a:r>
            <a:br>
              <a:rPr lang="ro-RO" sz="2000" dirty="0">
                <a:solidFill>
                  <a:srgbClr val="FF0000"/>
                </a:solidFill>
              </a:rPr>
            </a:br>
            <a:r>
              <a:rPr lang="ro-RO" sz="2000" dirty="0">
                <a:solidFill>
                  <a:srgbClr val="FF0000"/>
                </a:solidFill>
              </a:rPr>
              <a:t>                                           = 9350-3450 = 5900</a:t>
            </a:r>
            <a:br>
              <a:rPr lang="ro-RO" sz="2000" dirty="0">
                <a:solidFill>
                  <a:srgbClr val="FF0000"/>
                </a:solidFill>
              </a:rPr>
            </a:br>
            <a:r>
              <a:rPr lang="ro-RO" sz="2000" dirty="0">
                <a:solidFill>
                  <a:srgbClr val="FF0000"/>
                </a:solidFill>
              </a:rPr>
              <a:t>Rezultatul financiar = V financiare – C financiare = 100 – 280 = - 180</a:t>
            </a:r>
            <a:br>
              <a:rPr lang="ro-RO" sz="2000" dirty="0">
                <a:solidFill>
                  <a:srgbClr val="FF0000"/>
                </a:solidFill>
              </a:rPr>
            </a:br>
            <a:r>
              <a:rPr lang="ro-RO" sz="2000" dirty="0">
                <a:solidFill>
                  <a:srgbClr val="FF0000"/>
                </a:solidFill>
              </a:rPr>
              <a:t>Rezultatul extraordinar = V extraordinare – C extraordinare = 120 – 0 = 120 </a:t>
            </a:r>
            <a:br>
              <a:rPr lang="ro-RO" sz="2000" dirty="0">
                <a:solidFill>
                  <a:srgbClr val="FF0000"/>
                </a:solidFill>
              </a:rPr>
            </a:br>
            <a:r>
              <a:rPr lang="ro-RO" sz="2000" dirty="0">
                <a:solidFill>
                  <a:srgbClr val="FF0000"/>
                </a:solidFill>
              </a:rPr>
              <a:t>Rezultatul curent = R din exploatare + R financiar = 5900 – 180 = 5720</a:t>
            </a:r>
            <a:br>
              <a:rPr lang="ro-RO" sz="2000" dirty="0">
                <a:solidFill>
                  <a:srgbClr val="FF0000"/>
                </a:solidFill>
              </a:rPr>
            </a:br>
            <a:r>
              <a:rPr lang="ro-RO" sz="2000" b="1" dirty="0">
                <a:solidFill>
                  <a:srgbClr val="FF0000"/>
                </a:solidFill>
              </a:rPr>
              <a:t>Acestea sunt rezultatele parțiale</a:t>
            </a:r>
            <a:br>
              <a:rPr lang="ro-RO" sz="2000" dirty="0">
                <a:solidFill>
                  <a:srgbClr val="FF0000"/>
                </a:solidFill>
              </a:rPr>
            </a:br>
            <a:r>
              <a:rPr lang="ro-RO" sz="2000" dirty="0">
                <a:solidFill>
                  <a:srgbClr val="FF0000"/>
                </a:solidFill>
              </a:rPr>
              <a:t>Rezultatul brut = Rezultatul curent + Rezultatul extraordinar = 5720 + 120 = 5840</a:t>
            </a:r>
            <a:br>
              <a:rPr lang="ro-RO" sz="2000" dirty="0"/>
            </a:br>
            <a:endParaRPr lang="en-US" sz="20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685799"/>
          </a:xfrm>
        </p:spPr>
        <p:txBody>
          <a:bodyPr>
            <a:normAutofit fontScale="90000"/>
          </a:bodyPr>
          <a:lstStyle/>
          <a:p>
            <a:r>
              <a:rPr lang="en-US" b="1" u="sng" dirty="0"/>
              <a:t>APLICAȚII PROPUSE</a:t>
            </a:r>
          </a:p>
        </p:txBody>
      </p:sp>
      <p:sp>
        <p:nvSpPr>
          <p:cNvPr id="3" name="Subtitle 2"/>
          <p:cNvSpPr>
            <a:spLocks noGrp="1"/>
          </p:cNvSpPr>
          <p:nvPr>
            <p:ph type="subTitle" idx="1"/>
          </p:nvPr>
        </p:nvSpPr>
        <p:spPr>
          <a:xfrm>
            <a:off x="457200" y="1143000"/>
            <a:ext cx="8001000" cy="5105400"/>
          </a:xfrm>
        </p:spPr>
        <p:txBody>
          <a:bodyPr>
            <a:normAutofit fontScale="92500" lnSpcReduction="20000"/>
          </a:bodyPr>
          <a:lstStyle/>
          <a:p>
            <a:pPr algn="l"/>
            <a:r>
              <a:rPr lang="en-US" sz="2000" dirty="0">
                <a:solidFill>
                  <a:srgbClr val="0070C0"/>
                </a:solidFill>
              </a:rPr>
              <a:t>1.Calculați, </a:t>
            </a:r>
            <a:r>
              <a:rPr lang="en-US" sz="2000" dirty="0" err="1">
                <a:solidFill>
                  <a:srgbClr val="0070C0"/>
                </a:solidFill>
              </a:rPr>
              <a:t>pentru</a:t>
            </a:r>
            <a:r>
              <a:rPr lang="en-US" sz="2000" dirty="0">
                <a:solidFill>
                  <a:srgbClr val="0070C0"/>
                </a:solidFill>
              </a:rPr>
              <a:t> </a:t>
            </a:r>
            <a:r>
              <a:rPr lang="en-US" sz="2000" dirty="0" err="1">
                <a:solidFill>
                  <a:srgbClr val="0070C0"/>
                </a:solidFill>
              </a:rPr>
              <a:t>următoarele</a:t>
            </a:r>
            <a:r>
              <a:rPr lang="en-US" sz="2000" dirty="0">
                <a:solidFill>
                  <a:srgbClr val="0070C0"/>
                </a:solidFill>
              </a:rPr>
              <a:t> </a:t>
            </a:r>
            <a:r>
              <a:rPr lang="en-US" sz="2000" dirty="0" err="1">
                <a:solidFill>
                  <a:srgbClr val="0070C0"/>
                </a:solidFill>
              </a:rPr>
              <a:t>venituri</a:t>
            </a:r>
            <a:r>
              <a:rPr lang="en-US" sz="2000" dirty="0">
                <a:solidFill>
                  <a:srgbClr val="0070C0"/>
                </a:solidFill>
              </a:rPr>
              <a:t> </a:t>
            </a:r>
            <a:r>
              <a:rPr lang="en-US" sz="2000" dirty="0" err="1">
                <a:solidFill>
                  <a:srgbClr val="0070C0"/>
                </a:solidFill>
              </a:rPr>
              <a:t>și</a:t>
            </a:r>
            <a:r>
              <a:rPr lang="en-US" sz="2000" dirty="0">
                <a:solidFill>
                  <a:srgbClr val="0070C0"/>
                </a:solidFill>
              </a:rPr>
              <a:t> </a:t>
            </a:r>
            <a:r>
              <a:rPr lang="en-US" sz="2000" dirty="0" err="1">
                <a:solidFill>
                  <a:srgbClr val="0070C0"/>
                </a:solidFill>
              </a:rPr>
              <a:t>cheltuieli</a:t>
            </a:r>
            <a:r>
              <a:rPr lang="en-US" sz="2000" dirty="0">
                <a:solidFill>
                  <a:srgbClr val="0070C0"/>
                </a:solidFill>
              </a:rPr>
              <a:t>, </a:t>
            </a:r>
            <a:r>
              <a:rPr lang="en-US" sz="2000" dirty="0" err="1">
                <a:solidFill>
                  <a:srgbClr val="0070C0"/>
                </a:solidFill>
              </a:rPr>
              <a:t>rezultatele</a:t>
            </a:r>
            <a:r>
              <a:rPr lang="en-US" sz="2000" dirty="0">
                <a:solidFill>
                  <a:srgbClr val="0070C0"/>
                </a:solidFill>
              </a:rPr>
              <a:t> </a:t>
            </a:r>
            <a:r>
              <a:rPr lang="en-US" sz="2000" dirty="0" err="1">
                <a:solidFill>
                  <a:srgbClr val="0070C0"/>
                </a:solidFill>
              </a:rPr>
              <a:t>parțiale</a:t>
            </a:r>
            <a:r>
              <a:rPr lang="en-US" sz="2000" dirty="0">
                <a:solidFill>
                  <a:srgbClr val="0070C0"/>
                </a:solidFill>
              </a:rPr>
              <a:t>, </a:t>
            </a:r>
            <a:r>
              <a:rPr lang="en-US" sz="2000" dirty="0" err="1">
                <a:solidFill>
                  <a:srgbClr val="0070C0"/>
                </a:solidFill>
              </a:rPr>
              <a:t>rezultatul</a:t>
            </a:r>
            <a:r>
              <a:rPr lang="en-US" sz="2000" dirty="0">
                <a:solidFill>
                  <a:srgbClr val="0070C0"/>
                </a:solidFill>
              </a:rPr>
              <a:t> brut </a:t>
            </a:r>
            <a:r>
              <a:rPr lang="en-US" sz="2000" dirty="0" err="1">
                <a:solidFill>
                  <a:srgbClr val="0070C0"/>
                </a:solidFill>
              </a:rPr>
              <a:t>și</a:t>
            </a:r>
            <a:r>
              <a:rPr lang="en-US" sz="2000" dirty="0">
                <a:solidFill>
                  <a:srgbClr val="0070C0"/>
                </a:solidFill>
              </a:rPr>
              <a:t> net  ale </a:t>
            </a:r>
            <a:r>
              <a:rPr lang="en-US" sz="2000" dirty="0" err="1">
                <a:solidFill>
                  <a:srgbClr val="0070C0"/>
                </a:solidFill>
              </a:rPr>
              <a:t>exercițiului,la</a:t>
            </a:r>
            <a:r>
              <a:rPr lang="en-US" sz="2000" dirty="0">
                <a:solidFill>
                  <a:srgbClr val="0070C0"/>
                </a:solidFill>
              </a:rPr>
              <a:t> o </a:t>
            </a:r>
            <a:r>
              <a:rPr lang="en-US" sz="2000" dirty="0" err="1">
                <a:solidFill>
                  <a:srgbClr val="0070C0"/>
                </a:solidFill>
              </a:rPr>
              <a:t>anumită</a:t>
            </a:r>
            <a:r>
              <a:rPr lang="en-US" sz="2000" dirty="0">
                <a:solidFill>
                  <a:srgbClr val="0070C0"/>
                </a:solidFill>
              </a:rPr>
              <a:t> </a:t>
            </a:r>
            <a:r>
              <a:rPr lang="en-US" sz="2000" dirty="0" err="1">
                <a:solidFill>
                  <a:srgbClr val="0070C0"/>
                </a:solidFill>
              </a:rPr>
              <a:t>societate</a:t>
            </a:r>
            <a:r>
              <a:rPr lang="en-US" sz="2000" dirty="0">
                <a:solidFill>
                  <a:srgbClr val="0070C0"/>
                </a:solidFill>
              </a:rPr>
              <a:t> </a:t>
            </a:r>
            <a:r>
              <a:rPr lang="en-US" sz="2000" dirty="0" err="1">
                <a:solidFill>
                  <a:srgbClr val="0070C0"/>
                </a:solidFill>
              </a:rPr>
              <a:t>comercială</a:t>
            </a:r>
            <a:r>
              <a:rPr lang="en-US" sz="2000" dirty="0">
                <a:solidFill>
                  <a:srgbClr val="0070C0"/>
                </a:solidFill>
              </a:rPr>
              <a:t>:</a:t>
            </a:r>
          </a:p>
          <a:p>
            <a:pPr algn="l"/>
            <a:r>
              <a:rPr lang="en-US" sz="2000" dirty="0">
                <a:solidFill>
                  <a:srgbClr val="0070C0"/>
                </a:solidFill>
              </a:rPr>
              <a:t>-</a:t>
            </a:r>
            <a:r>
              <a:rPr lang="en-US" sz="2000" dirty="0" err="1">
                <a:solidFill>
                  <a:srgbClr val="0070C0"/>
                </a:solidFill>
              </a:rPr>
              <a:t>cheltuieli</a:t>
            </a:r>
            <a:r>
              <a:rPr lang="en-US" sz="2000" dirty="0">
                <a:solidFill>
                  <a:srgbClr val="0070C0"/>
                </a:solidFill>
              </a:rPr>
              <a:t> cu </a:t>
            </a:r>
            <a:r>
              <a:rPr lang="en-US" sz="2000" dirty="0" err="1">
                <a:solidFill>
                  <a:srgbClr val="0070C0"/>
                </a:solidFill>
              </a:rPr>
              <a:t>materii</a:t>
            </a:r>
            <a:r>
              <a:rPr lang="en-US" sz="2000" dirty="0">
                <a:solidFill>
                  <a:srgbClr val="0070C0"/>
                </a:solidFill>
              </a:rPr>
              <a:t> prime………………………………….200 lei</a:t>
            </a:r>
          </a:p>
          <a:p>
            <a:pPr algn="l"/>
            <a:r>
              <a:rPr lang="en-US" sz="2000" dirty="0">
                <a:solidFill>
                  <a:srgbClr val="0070C0"/>
                </a:solidFill>
              </a:rPr>
              <a:t>-</a:t>
            </a:r>
            <a:r>
              <a:rPr lang="en-US" sz="2000" dirty="0" err="1">
                <a:solidFill>
                  <a:srgbClr val="0070C0"/>
                </a:solidFill>
              </a:rPr>
              <a:t>cheltuieli</a:t>
            </a:r>
            <a:r>
              <a:rPr lang="en-US" sz="2000" dirty="0">
                <a:solidFill>
                  <a:srgbClr val="0070C0"/>
                </a:solidFill>
              </a:rPr>
              <a:t> </a:t>
            </a:r>
            <a:r>
              <a:rPr lang="en-US" sz="2000" dirty="0" err="1">
                <a:solidFill>
                  <a:srgbClr val="0070C0"/>
                </a:solidFill>
              </a:rPr>
              <a:t>privind</a:t>
            </a:r>
            <a:r>
              <a:rPr lang="en-US" sz="2000" dirty="0">
                <a:solidFill>
                  <a:srgbClr val="0070C0"/>
                </a:solidFill>
              </a:rPr>
              <a:t> </a:t>
            </a:r>
            <a:r>
              <a:rPr lang="en-US" sz="2000" dirty="0" err="1">
                <a:solidFill>
                  <a:srgbClr val="0070C0"/>
                </a:solidFill>
              </a:rPr>
              <a:t>dobânzile</a:t>
            </a:r>
            <a:r>
              <a:rPr lang="en-US" sz="2000" dirty="0">
                <a:solidFill>
                  <a:srgbClr val="0070C0"/>
                </a:solidFill>
              </a:rPr>
              <a:t>…………………………………400 lei</a:t>
            </a:r>
          </a:p>
          <a:p>
            <a:pPr algn="l"/>
            <a:r>
              <a:rPr lang="en-US" sz="2000" dirty="0">
                <a:solidFill>
                  <a:srgbClr val="0070C0"/>
                </a:solidFill>
              </a:rPr>
              <a:t>-</a:t>
            </a:r>
            <a:r>
              <a:rPr lang="en-US" sz="2000" dirty="0" err="1">
                <a:solidFill>
                  <a:srgbClr val="0070C0"/>
                </a:solidFill>
              </a:rPr>
              <a:t>venituri</a:t>
            </a:r>
            <a:r>
              <a:rPr lang="en-US" sz="2000" dirty="0">
                <a:solidFill>
                  <a:srgbClr val="0070C0"/>
                </a:solidFill>
              </a:rPr>
              <a:t> din </a:t>
            </a:r>
            <a:r>
              <a:rPr lang="en-US" sz="2000" dirty="0" err="1">
                <a:solidFill>
                  <a:srgbClr val="0070C0"/>
                </a:solidFill>
              </a:rPr>
              <a:t>vânzarea</a:t>
            </a:r>
            <a:r>
              <a:rPr lang="en-US" sz="2000" dirty="0">
                <a:solidFill>
                  <a:srgbClr val="0070C0"/>
                </a:solidFill>
              </a:rPr>
              <a:t> </a:t>
            </a:r>
            <a:r>
              <a:rPr lang="en-US" sz="2000" dirty="0" err="1">
                <a:solidFill>
                  <a:srgbClr val="0070C0"/>
                </a:solidFill>
              </a:rPr>
              <a:t>produselor</a:t>
            </a:r>
            <a:r>
              <a:rPr lang="en-US" sz="2000" dirty="0">
                <a:solidFill>
                  <a:srgbClr val="0070C0"/>
                </a:solidFill>
              </a:rPr>
              <a:t> finite……………….900 lei</a:t>
            </a:r>
          </a:p>
          <a:p>
            <a:pPr algn="l"/>
            <a:r>
              <a:rPr lang="en-US" sz="2000" dirty="0">
                <a:solidFill>
                  <a:srgbClr val="0070C0"/>
                </a:solidFill>
              </a:rPr>
              <a:t>-</a:t>
            </a:r>
            <a:r>
              <a:rPr lang="en-US" sz="2000" dirty="0" err="1">
                <a:solidFill>
                  <a:srgbClr val="0070C0"/>
                </a:solidFill>
              </a:rPr>
              <a:t>cheltuieli</a:t>
            </a:r>
            <a:r>
              <a:rPr lang="en-US" sz="2000" dirty="0">
                <a:solidFill>
                  <a:srgbClr val="0070C0"/>
                </a:solidFill>
              </a:rPr>
              <a:t> cu </a:t>
            </a:r>
            <a:r>
              <a:rPr lang="en-US" sz="2000" dirty="0" err="1">
                <a:solidFill>
                  <a:srgbClr val="0070C0"/>
                </a:solidFill>
              </a:rPr>
              <a:t>salariile</a:t>
            </a:r>
            <a:r>
              <a:rPr lang="en-US" sz="2000" dirty="0">
                <a:solidFill>
                  <a:srgbClr val="0070C0"/>
                </a:solidFill>
              </a:rPr>
              <a:t>…………………………………………..100 lei</a:t>
            </a:r>
          </a:p>
          <a:p>
            <a:pPr algn="l"/>
            <a:r>
              <a:rPr lang="en-US" sz="2000" dirty="0">
                <a:solidFill>
                  <a:srgbClr val="0070C0"/>
                </a:solidFill>
              </a:rPr>
              <a:t>-</a:t>
            </a:r>
            <a:r>
              <a:rPr lang="en-US" sz="2000" dirty="0" err="1">
                <a:solidFill>
                  <a:srgbClr val="0070C0"/>
                </a:solidFill>
              </a:rPr>
              <a:t>venituri</a:t>
            </a:r>
            <a:r>
              <a:rPr lang="en-US" sz="2000" dirty="0">
                <a:solidFill>
                  <a:srgbClr val="0070C0"/>
                </a:solidFill>
              </a:rPr>
              <a:t> din </a:t>
            </a:r>
            <a:r>
              <a:rPr lang="en-US" sz="2000" dirty="0" err="1">
                <a:solidFill>
                  <a:srgbClr val="0070C0"/>
                </a:solidFill>
              </a:rPr>
              <a:t>diferențe</a:t>
            </a:r>
            <a:r>
              <a:rPr lang="en-US" sz="2000" dirty="0">
                <a:solidFill>
                  <a:srgbClr val="0070C0"/>
                </a:solidFill>
              </a:rPr>
              <a:t> de curs </a:t>
            </a:r>
            <a:r>
              <a:rPr lang="en-US" sz="2000" dirty="0" err="1">
                <a:solidFill>
                  <a:srgbClr val="0070C0"/>
                </a:solidFill>
              </a:rPr>
              <a:t>valutar</a:t>
            </a:r>
            <a:r>
              <a:rPr lang="en-US" sz="2000" dirty="0">
                <a:solidFill>
                  <a:srgbClr val="0070C0"/>
                </a:solidFill>
              </a:rPr>
              <a:t>………………….700 lei</a:t>
            </a:r>
          </a:p>
          <a:p>
            <a:pPr algn="l"/>
            <a:r>
              <a:rPr lang="en-US" sz="2000" dirty="0">
                <a:solidFill>
                  <a:srgbClr val="0070C0"/>
                </a:solidFill>
              </a:rPr>
              <a:t>-</a:t>
            </a:r>
            <a:r>
              <a:rPr lang="en-US" sz="2000" dirty="0" err="1">
                <a:solidFill>
                  <a:srgbClr val="0070C0"/>
                </a:solidFill>
              </a:rPr>
              <a:t>cheltuieli</a:t>
            </a:r>
            <a:r>
              <a:rPr lang="en-US" sz="2000" dirty="0">
                <a:solidFill>
                  <a:srgbClr val="0070C0"/>
                </a:solidFill>
              </a:rPr>
              <a:t> generate de un </a:t>
            </a:r>
            <a:r>
              <a:rPr lang="en-US" sz="2000" dirty="0" err="1">
                <a:solidFill>
                  <a:srgbClr val="0070C0"/>
                </a:solidFill>
              </a:rPr>
              <a:t>incendiu</a:t>
            </a:r>
            <a:r>
              <a:rPr lang="en-US" sz="2000" dirty="0">
                <a:solidFill>
                  <a:srgbClr val="0070C0"/>
                </a:solidFill>
              </a:rPr>
              <a:t>……………………..300 lei</a:t>
            </a:r>
          </a:p>
          <a:p>
            <a:pPr algn="l"/>
            <a:r>
              <a:rPr lang="en-US" sz="2000" dirty="0">
                <a:solidFill>
                  <a:srgbClr val="0070C0"/>
                </a:solidFill>
              </a:rPr>
              <a:t>-</a:t>
            </a:r>
            <a:r>
              <a:rPr lang="en-US" sz="2000" dirty="0" err="1">
                <a:solidFill>
                  <a:srgbClr val="0070C0"/>
                </a:solidFill>
              </a:rPr>
              <a:t>venituri</a:t>
            </a:r>
            <a:r>
              <a:rPr lang="en-US" sz="2000" dirty="0">
                <a:solidFill>
                  <a:srgbClr val="0070C0"/>
                </a:solidFill>
              </a:rPr>
              <a:t> din </a:t>
            </a:r>
            <a:r>
              <a:rPr lang="en-US" sz="2000" dirty="0" err="1">
                <a:solidFill>
                  <a:srgbClr val="0070C0"/>
                </a:solidFill>
              </a:rPr>
              <a:t>studii</a:t>
            </a:r>
            <a:r>
              <a:rPr lang="en-US" sz="2000" dirty="0">
                <a:solidFill>
                  <a:srgbClr val="0070C0"/>
                </a:solidFill>
              </a:rPr>
              <a:t> </a:t>
            </a:r>
            <a:r>
              <a:rPr lang="en-US" sz="2000" dirty="0" err="1">
                <a:solidFill>
                  <a:srgbClr val="0070C0"/>
                </a:solidFill>
              </a:rPr>
              <a:t>și</a:t>
            </a:r>
            <a:r>
              <a:rPr lang="en-US" sz="2000" dirty="0">
                <a:solidFill>
                  <a:srgbClr val="0070C0"/>
                </a:solidFill>
              </a:rPr>
              <a:t> </a:t>
            </a:r>
            <a:r>
              <a:rPr lang="en-US" sz="2000" dirty="0" err="1">
                <a:solidFill>
                  <a:srgbClr val="0070C0"/>
                </a:solidFill>
              </a:rPr>
              <a:t>cercetări</a:t>
            </a:r>
            <a:r>
              <a:rPr lang="en-US" sz="2000" dirty="0">
                <a:solidFill>
                  <a:srgbClr val="0070C0"/>
                </a:solidFill>
              </a:rPr>
              <a:t>……………………………..500 lei</a:t>
            </a:r>
          </a:p>
          <a:p>
            <a:pPr algn="l"/>
            <a:r>
              <a:rPr lang="en-US" sz="2000" dirty="0">
                <a:solidFill>
                  <a:srgbClr val="0070C0"/>
                </a:solidFill>
              </a:rPr>
              <a:t>-</a:t>
            </a:r>
            <a:r>
              <a:rPr lang="en-US" sz="2000" dirty="0" err="1">
                <a:solidFill>
                  <a:srgbClr val="0070C0"/>
                </a:solidFill>
              </a:rPr>
              <a:t>venituri</a:t>
            </a:r>
            <a:r>
              <a:rPr lang="en-US" sz="2000" dirty="0">
                <a:solidFill>
                  <a:srgbClr val="0070C0"/>
                </a:solidFill>
              </a:rPr>
              <a:t> din dobânzi……………………………………………200 lei.</a:t>
            </a:r>
          </a:p>
          <a:p>
            <a:pPr algn="l"/>
            <a:endParaRPr lang="en-US" sz="2000" dirty="0">
              <a:solidFill>
                <a:srgbClr val="0070C0"/>
              </a:solidFill>
            </a:endParaRPr>
          </a:p>
          <a:p>
            <a:pPr algn="l"/>
            <a:r>
              <a:rPr lang="en-US" sz="2000" dirty="0">
                <a:solidFill>
                  <a:srgbClr val="0070C0"/>
                </a:solidFill>
              </a:rPr>
              <a:t>2.O </a:t>
            </a:r>
            <a:r>
              <a:rPr lang="en-US" sz="2000" dirty="0" err="1">
                <a:solidFill>
                  <a:srgbClr val="0070C0"/>
                </a:solidFill>
              </a:rPr>
              <a:t>întreprindere</a:t>
            </a:r>
            <a:r>
              <a:rPr lang="en-US" sz="2000" dirty="0">
                <a:solidFill>
                  <a:srgbClr val="0070C0"/>
                </a:solidFill>
              </a:rPr>
              <a:t> a </a:t>
            </a:r>
            <a:r>
              <a:rPr lang="en-US" sz="2000" dirty="0" err="1">
                <a:solidFill>
                  <a:srgbClr val="0070C0"/>
                </a:solidFill>
              </a:rPr>
              <a:t>calculat</a:t>
            </a:r>
            <a:r>
              <a:rPr lang="en-US" sz="2000" dirty="0">
                <a:solidFill>
                  <a:srgbClr val="0070C0"/>
                </a:solidFill>
              </a:rPr>
              <a:t> la </a:t>
            </a:r>
            <a:r>
              <a:rPr lang="en-US" sz="2000" dirty="0" err="1">
                <a:solidFill>
                  <a:srgbClr val="0070C0"/>
                </a:solidFill>
              </a:rPr>
              <a:t>sfârsitul</a:t>
            </a:r>
            <a:r>
              <a:rPr lang="en-US" sz="2000" dirty="0">
                <a:solidFill>
                  <a:srgbClr val="0070C0"/>
                </a:solidFill>
              </a:rPr>
              <a:t> </a:t>
            </a:r>
            <a:r>
              <a:rPr lang="en-US" sz="2000" dirty="0" err="1">
                <a:solidFill>
                  <a:srgbClr val="0070C0"/>
                </a:solidFill>
              </a:rPr>
              <a:t>perioadei</a:t>
            </a:r>
            <a:r>
              <a:rPr lang="en-US" sz="2000" dirty="0">
                <a:solidFill>
                  <a:srgbClr val="0070C0"/>
                </a:solidFill>
              </a:rPr>
              <a:t> </a:t>
            </a:r>
            <a:r>
              <a:rPr lang="en-US" sz="2000" dirty="0" err="1">
                <a:solidFill>
                  <a:srgbClr val="0070C0"/>
                </a:solidFill>
              </a:rPr>
              <a:t>următoarele</a:t>
            </a:r>
            <a:r>
              <a:rPr lang="en-US" sz="2000" dirty="0">
                <a:solidFill>
                  <a:srgbClr val="0070C0"/>
                </a:solidFill>
              </a:rPr>
              <a:t> </a:t>
            </a:r>
            <a:r>
              <a:rPr lang="en-US" sz="2000" dirty="0" err="1">
                <a:solidFill>
                  <a:srgbClr val="0070C0"/>
                </a:solidFill>
              </a:rPr>
              <a:t>rezultate</a:t>
            </a:r>
            <a:r>
              <a:rPr lang="en-US" sz="2000" dirty="0">
                <a:solidFill>
                  <a:srgbClr val="0070C0"/>
                </a:solidFill>
              </a:rPr>
              <a:t>:</a:t>
            </a:r>
          </a:p>
          <a:p>
            <a:pPr algn="l"/>
            <a:r>
              <a:rPr lang="en-US" sz="2000" dirty="0">
                <a:solidFill>
                  <a:srgbClr val="0070C0"/>
                </a:solidFill>
              </a:rPr>
              <a:t>-</a:t>
            </a:r>
            <a:r>
              <a:rPr lang="en-US" sz="2000" dirty="0" err="1">
                <a:solidFill>
                  <a:srgbClr val="0070C0"/>
                </a:solidFill>
              </a:rPr>
              <a:t>rezultatul</a:t>
            </a:r>
            <a:r>
              <a:rPr lang="en-US" sz="2000" dirty="0">
                <a:solidFill>
                  <a:srgbClr val="0070C0"/>
                </a:solidFill>
              </a:rPr>
              <a:t> din </a:t>
            </a:r>
            <a:r>
              <a:rPr lang="en-US" sz="2000" dirty="0" err="1">
                <a:solidFill>
                  <a:srgbClr val="0070C0"/>
                </a:solidFill>
              </a:rPr>
              <a:t>exploatare</a:t>
            </a:r>
            <a:r>
              <a:rPr lang="en-US" sz="2000" dirty="0">
                <a:solidFill>
                  <a:srgbClr val="0070C0"/>
                </a:solidFill>
              </a:rPr>
              <a:t>(profit)                              25000 lei</a:t>
            </a:r>
          </a:p>
          <a:p>
            <a:pPr algn="l"/>
            <a:r>
              <a:rPr lang="en-US" sz="2000" dirty="0">
                <a:solidFill>
                  <a:srgbClr val="0070C0"/>
                </a:solidFill>
              </a:rPr>
              <a:t>-</a:t>
            </a:r>
            <a:r>
              <a:rPr lang="en-US" sz="2000" dirty="0" err="1">
                <a:solidFill>
                  <a:srgbClr val="0070C0"/>
                </a:solidFill>
              </a:rPr>
              <a:t>rezultatul</a:t>
            </a:r>
            <a:r>
              <a:rPr lang="en-US" sz="2000" dirty="0">
                <a:solidFill>
                  <a:srgbClr val="0070C0"/>
                </a:solidFill>
              </a:rPr>
              <a:t> </a:t>
            </a:r>
            <a:r>
              <a:rPr lang="en-US" sz="2000" dirty="0" err="1">
                <a:solidFill>
                  <a:srgbClr val="0070C0"/>
                </a:solidFill>
              </a:rPr>
              <a:t>financiar</a:t>
            </a:r>
            <a:r>
              <a:rPr lang="en-US" sz="2000" dirty="0">
                <a:solidFill>
                  <a:srgbClr val="0070C0"/>
                </a:solidFill>
              </a:rPr>
              <a:t>(profit)                                        10000 lei</a:t>
            </a:r>
          </a:p>
          <a:p>
            <a:pPr algn="l"/>
            <a:r>
              <a:rPr lang="en-US" sz="2000" dirty="0">
                <a:solidFill>
                  <a:srgbClr val="0070C0"/>
                </a:solidFill>
              </a:rPr>
              <a:t>-</a:t>
            </a:r>
            <a:r>
              <a:rPr lang="en-US" sz="2000" dirty="0" err="1">
                <a:solidFill>
                  <a:srgbClr val="0070C0"/>
                </a:solidFill>
              </a:rPr>
              <a:t>rezultatul</a:t>
            </a:r>
            <a:r>
              <a:rPr lang="en-US" sz="2000" dirty="0">
                <a:solidFill>
                  <a:srgbClr val="0070C0"/>
                </a:solidFill>
              </a:rPr>
              <a:t> </a:t>
            </a:r>
            <a:r>
              <a:rPr lang="en-US" sz="2000" dirty="0" err="1">
                <a:solidFill>
                  <a:srgbClr val="0070C0"/>
                </a:solidFill>
              </a:rPr>
              <a:t>extraordinar</a:t>
            </a:r>
            <a:r>
              <a:rPr lang="en-US" sz="2000" dirty="0">
                <a:solidFill>
                  <a:srgbClr val="0070C0"/>
                </a:solidFill>
              </a:rPr>
              <a:t>(</a:t>
            </a:r>
            <a:r>
              <a:rPr lang="en-US" sz="2000" dirty="0" err="1">
                <a:solidFill>
                  <a:srgbClr val="0070C0"/>
                </a:solidFill>
              </a:rPr>
              <a:t>pierdere</a:t>
            </a:r>
            <a:r>
              <a:rPr lang="en-US" sz="2000" dirty="0">
                <a:solidFill>
                  <a:srgbClr val="0070C0"/>
                </a:solidFill>
              </a:rPr>
              <a:t>)                              5000 lei.</a:t>
            </a:r>
          </a:p>
          <a:p>
            <a:pPr algn="l"/>
            <a:r>
              <a:rPr lang="en-US" sz="2000" dirty="0" err="1">
                <a:solidFill>
                  <a:srgbClr val="0070C0"/>
                </a:solidFill>
              </a:rPr>
              <a:t>Să</a:t>
            </a:r>
            <a:r>
              <a:rPr lang="en-US" sz="2000" dirty="0">
                <a:solidFill>
                  <a:srgbClr val="0070C0"/>
                </a:solidFill>
              </a:rPr>
              <a:t> se </a:t>
            </a:r>
            <a:r>
              <a:rPr lang="en-US" sz="2000" dirty="0" err="1">
                <a:solidFill>
                  <a:srgbClr val="0070C0"/>
                </a:solidFill>
              </a:rPr>
              <a:t>calculeze</a:t>
            </a:r>
            <a:r>
              <a:rPr lang="en-US" sz="2000" dirty="0">
                <a:solidFill>
                  <a:srgbClr val="0070C0"/>
                </a:solidFill>
              </a:rPr>
              <a:t> </a:t>
            </a:r>
            <a:r>
              <a:rPr lang="en-US" sz="2000" dirty="0" err="1">
                <a:solidFill>
                  <a:srgbClr val="0070C0"/>
                </a:solidFill>
              </a:rPr>
              <a:t>profitul</a:t>
            </a:r>
            <a:r>
              <a:rPr lang="en-US" sz="2000" dirty="0">
                <a:solidFill>
                  <a:srgbClr val="0070C0"/>
                </a:solidFill>
              </a:rPr>
              <a:t> net.</a:t>
            </a: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295399"/>
          </a:xfrm>
        </p:spPr>
        <p:txBody>
          <a:bodyPr>
            <a:normAutofit/>
          </a:bodyPr>
          <a:lstStyle/>
          <a:p>
            <a:r>
              <a:rPr lang="en-US" sz="4100" b="1" dirty="0"/>
              <a:t>BIBLIOGRAFIE</a:t>
            </a:r>
          </a:p>
        </p:txBody>
      </p:sp>
      <p:sp>
        <p:nvSpPr>
          <p:cNvPr id="3" name="Subtitle 2"/>
          <p:cNvSpPr>
            <a:spLocks noGrp="1"/>
          </p:cNvSpPr>
          <p:nvPr>
            <p:ph type="subTitle" idx="1"/>
          </p:nvPr>
        </p:nvSpPr>
        <p:spPr>
          <a:xfrm>
            <a:off x="533400" y="1981200"/>
            <a:ext cx="8077200" cy="4419600"/>
          </a:xfrm>
        </p:spPr>
        <p:txBody>
          <a:bodyPr>
            <a:normAutofit/>
          </a:bodyPr>
          <a:lstStyle/>
          <a:p>
            <a:pPr algn="l">
              <a:buFont typeface="Wingdings" pitchFamily="2" charset="2"/>
              <a:buChar char="§"/>
            </a:pPr>
            <a:r>
              <a:rPr lang="en-US" dirty="0" err="1">
                <a:solidFill>
                  <a:srgbClr val="0070C0"/>
                </a:solidFill>
              </a:rPr>
              <a:t>Programa</a:t>
            </a:r>
            <a:r>
              <a:rPr lang="en-US" dirty="0">
                <a:solidFill>
                  <a:srgbClr val="0070C0"/>
                </a:solidFill>
              </a:rPr>
              <a:t> </a:t>
            </a:r>
            <a:r>
              <a:rPr lang="en-US" dirty="0" err="1">
                <a:solidFill>
                  <a:srgbClr val="0070C0"/>
                </a:solidFill>
              </a:rPr>
              <a:t>aprobată</a:t>
            </a:r>
            <a:r>
              <a:rPr lang="en-US" dirty="0">
                <a:solidFill>
                  <a:srgbClr val="0070C0"/>
                </a:solidFill>
              </a:rPr>
              <a:t> </a:t>
            </a:r>
            <a:r>
              <a:rPr lang="en-US" dirty="0" err="1">
                <a:solidFill>
                  <a:srgbClr val="0070C0"/>
                </a:solidFill>
              </a:rPr>
              <a:t>prin</a:t>
            </a:r>
            <a:r>
              <a:rPr lang="en-US" dirty="0">
                <a:solidFill>
                  <a:srgbClr val="0070C0"/>
                </a:solidFill>
              </a:rPr>
              <a:t> </a:t>
            </a:r>
            <a:r>
              <a:rPr lang="en-US" dirty="0" err="1">
                <a:solidFill>
                  <a:srgbClr val="0070C0"/>
                </a:solidFill>
              </a:rPr>
              <a:t>ordinul</a:t>
            </a:r>
            <a:r>
              <a:rPr lang="en-US" dirty="0">
                <a:solidFill>
                  <a:srgbClr val="0070C0"/>
                </a:solidFill>
              </a:rPr>
              <a:t> MENCS nr.4457/15.07.2016</a:t>
            </a:r>
          </a:p>
          <a:p>
            <a:pPr algn="l">
              <a:buFont typeface="Wingdings" pitchFamily="2" charset="2"/>
              <a:buChar char="§"/>
            </a:pPr>
            <a:r>
              <a:rPr lang="en-US" dirty="0">
                <a:solidFill>
                  <a:srgbClr val="0070C0"/>
                </a:solidFill>
              </a:rPr>
              <a:t>Plan de </a:t>
            </a:r>
            <a:r>
              <a:rPr lang="en-US" dirty="0" err="1">
                <a:solidFill>
                  <a:srgbClr val="0070C0"/>
                </a:solidFill>
              </a:rPr>
              <a:t>invățământ</a:t>
            </a:r>
            <a:r>
              <a:rPr lang="en-US" dirty="0">
                <a:solidFill>
                  <a:srgbClr val="0070C0"/>
                </a:solidFill>
              </a:rPr>
              <a:t> </a:t>
            </a:r>
            <a:r>
              <a:rPr lang="en-US" dirty="0" err="1">
                <a:solidFill>
                  <a:srgbClr val="0070C0"/>
                </a:solidFill>
              </a:rPr>
              <a:t>aprobat</a:t>
            </a:r>
            <a:r>
              <a:rPr lang="en-US" dirty="0">
                <a:solidFill>
                  <a:srgbClr val="0070C0"/>
                </a:solidFill>
              </a:rPr>
              <a:t> </a:t>
            </a:r>
            <a:r>
              <a:rPr lang="en-US" dirty="0" err="1">
                <a:solidFill>
                  <a:srgbClr val="0070C0"/>
                </a:solidFill>
              </a:rPr>
              <a:t>prin</a:t>
            </a:r>
            <a:r>
              <a:rPr lang="en-US" dirty="0">
                <a:solidFill>
                  <a:srgbClr val="0070C0"/>
                </a:solidFill>
              </a:rPr>
              <a:t> </a:t>
            </a:r>
            <a:r>
              <a:rPr lang="en-US" dirty="0" err="1">
                <a:solidFill>
                  <a:srgbClr val="0070C0"/>
                </a:solidFill>
              </a:rPr>
              <a:t>ordinul</a:t>
            </a:r>
            <a:r>
              <a:rPr lang="en-US" dirty="0">
                <a:solidFill>
                  <a:srgbClr val="0070C0"/>
                </a:solidFill>
              </a:rPr>
              <a:t> MENCS nr.4457/15.07.2016</a:t>
            </a:r>
          </a:p>
          <a:p>
            <a:pPr algn="l">
              <a:buFont typeface="Wingdings" pitchFamily="2" charset="2"/>
              <a:buChar char="§"/>
            </a:pPr>
            <a:r>
              <a:rPr lang="en-US" dirty="0">
                <a:solidFill>
                  <a:srgbClr val="0070C0"/>
                </a:solidFill>
              </a:rPr>
              <a:t>O.M.F.P. 1802/2014</a:t>
            </a:r>
          </a:p>
          <a:p>
            <a:pPr algn="l">
              <a:buFont typeface="Wingdings" pitchFamily="2" charset="2"/>
              <a:buChar char="§"/>
            </a:pPr>
            <a:r>
              <a:rPr lang="en-US" dirty="0" err="1">
                <a:solidFill>
                  <a:srgbClr val="0070C0"/>
                </a:solidFill>
              </a:rPr>
              <a:t>Patrimoniul</a:t>
            </a:r>
            <a:r>
              <a:rPr lang="en-US" dirty="0">
                <a:solidFill>
                  <a:srgbClr val="0070C0"/>
                </a:solidFill>
              </a:rPr>
              <a:t> </a:t>
            </a:r>
            <a:r>
              <a:rPr lang="en-US" dirty="0" err="1">
                <a:solidFill>
                  <a:srgbClr val="0070C0"/>
                </a:solidFill>
              </a:rPr>
              <a:t>unității,clasa</a:t>
            </a:r>
            <a:r>
              <a:rPr lang="en-US" dirty="0">
                <a:solidFill>
                  <a:srgbClr val="0070C0"/>
                </a:solidFill>
              </a:rPr>
              <a:t> a IX-</a:t>
            </a:r>
            <a:r>
              <a:rPr lang="en-US" dirty="0" err="1">
                <a:solidFill>
                  <a:srgbClr val="0070C0"/>
                </a:solidFill>
              </a:rPr>
              <a:t>a,Iuliana</a:t>
            </a:r>
            <a:r>
              <a:rPr lang="en-US" dirty="0">
                <a:solidFill>
                  <a:srgbClr val="0070C0"/>
                </a:solidFill>
              </a:rPr>
              <a:t> </a:t>
            </a:r>
            <a:r>
              <a:rPr lang="en-US" dirty="0" err="1">
                <a:solidFill>
                  <a:srgbClr val="0070C0"/>
                </a:solidFill>
              </a:rPr>
              <a:t>Bădilă,Editura</a:t>
            </a:r>
            <a:r>
              <a:rPr lang="en-US" dirty="0">
                <a:solidFill>
                  <a:srgbClr val="0070C0"/>
                </a:solidFill>
              </a:rPr>
              <a:t> </a:t>
            </a:r>
            <a:r>
              <a:rPr lang="en-US" dirty="0" err="1">
                <a:solidFill>
                  <a:srgbClr val="0070C0"/>
                </a:solidFill>
              </a:rPr>
              <a:t>Universitătii</a:t>
            </a:r>
            <a:r>
              <a:rPr lang="en-US" dirty="0">
                <a:solidFill>
                  <a:srgbClr val="0070C0"/>
                </a:solidFill>
              </a:rPr>
              <a:t> “Lucian </a:t>
            </a:r>
            <a:r>
              <a:rPr lang="en-US" dirty="0" err="1">
                <a:solidFill>
                  <a:srgbClr val="0070C0"/>
                </a:solidFill>
              </a:rPr>
              <a:t>Blaga</a:t>
            </a:r>
            <a:r>
              <a:rPr lang="en-US" dirty="0">
                <a:solidFill>
                  <a:srgbClr val="0070C0"/>
                </a:solidFill>
              </a:rPr>
              <a:t> “ din Sibiu,2010</a:t>
            </a:r>
          </a:p>
          <a:p>
            <a:pPr algn="l">
              <a:buFont typeface="Wingdings" pitchFamily="2" charset="2"/>
              <a:buChar char="§"/>
            </a:pPr>
            <a:r>
              <a:rPr lang="en-US" dirty="0" err="1">
                <a:solidFill>
                  <a:srgbClr val="0070C0"/>
                </a:solidFill>
              </a:rPr>
              <a:t>Contabilitate,clasa</a:t>
            </a:r>
            <a:r>
              <a:rPr lang="en-US" dirty="0">
                <a:solidFill>
                  <a:srgbClr val="0070C0"/>
                </a:solidFill>
              </a:rPr>
              <a:t> a IX-</a:t>
            </a:r>
            <a:r>
              <a:rPr lang="en-US" dirty="0" err="1">
                <a:solidFill>
                  <a:srgbClr val="0070C0"/>
                </a:solidFill>
              </a:rPr>
              <a:t>a,Maria</a:t>
            </a:r>
            <a:r>
              <a:rPr lang="en-US" dirty="0">
                <a:solidFill>
                  <a:srgbClr val="0070C0"/>
                </a:solidFill>
              </a:rPr>
              <a:t> </a:t>
            </a:r>
            <a:r>
              <a:rPr lang="en-US" dirty="0" err="1">
                <a:solidFill>
                  <a:srgbClr val="0070C0"/>
                </a:solidFill>
              </a:rPr>
              <a:t>Popan,Editura</a:t>
            </a:r>
            <a:r>
              <a:rPr lang="en-US" dirty="0">
                <a:solidFill>
                  <a:srgbClr val="0070C0"/>
                </a:solidFill>
              </a:rPr>
              <a:t> Oscar Print,2004</a:t>
            </a:r>
          </a:p>
          <a:p>
            <a:pPr algn="l">
              <a:buFont typeface="Wingdings" pitchFamily="2" charset="2"/>
              <a:buChar cha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pPr algn="ctr"/>
            <a:r>
              <a:rPr lang="en-US" sz="4100" b="1" dirty="0"/>
              <a:t>STRUCTURI DE CHELTUIELI ȘI VENITURI</a:t>
            </a:r>
            <a:br>
              <a:rPr lang="en-US" dirty="0"/>
            </a:br>
            <a:br>
              <a:rPr lang="en-US" dirty="0"/>
            </a:br>
            <a:br>
              <a:rPr lang="en-US" dirty="0"/>
            </a:br>
            <a:br>
              <a:rPr lang="en-US" dirty="0"/>
            </a:br>
            <a:r>
              <a:rPr lang="en-US" sz="2800" i="1" dirty="0" err="1"/>
              <a:t>Lecție</a:t>
            </a:r>
            <a:r>
              <a:rPr lang="en-US" sz="2800" i="1" dirty="0"/>
              <a:t> de </a:t>
            </a:r>
            <a:r>
              <a:rPr lang="en-US" sz="2800" i="1" dirty="0" err="1"/>
              <a:t>asimilare</a:t>
            </a:r>
            <a:r>
              <a:rPr lang="en-US" sz="2800" i="1" dirty="0"/>
              <a:t> de </a:t>
            </a:r>
            <a:r>
              <a:rPr lang="en-US" sz="2800" i="1" dirty="0" err="1"/>
              <a:t>noi</a:t>
            </a:r>
            <a:r>
              <a:rPr lang="en-US" sz="2800" i="1" dirty="0"/>
              <a:t> cunoștințe</a:t>
            </a:r>
            <a:br>
              <a:rPr lang="en-US" sz="2800" i="1" dirty="0"/>
            </a:br>
            <a:br>
              <a:rPr lang="en-US" dirty="0"/>
            </a:br>
            <a:br>
              <a:rPr lang="en-US" dirty="0"/>
            </a:br>
            <a:r>
              <a:rPr lang="en-US" i="1" dirty="0"/>
              <a:t> </a:t>
            </a:r>
            <a:r>
              <a:rPr lang="en-US" sz="2400" dirty="0"/>
              <a:t>Colegiul</a:t>
            </a:r>
            <a:r>
              <a:rPr lang="en-US" sz="2400" i="1" dirty="0"/>
              <a:t> Economic “Virgil </a:t>
            </a:r>
            <a:r>
              <a:rPr lang="en-US" sz="2400" i="1" dirty="0" err="1"/>
              <a:t>Madgearu</a:t>
            </a:r>
            <a:r>
              <a:rPr lang="en-US" sz="2400" i="1" dirty="0"/>
              <a:t>”,</a:t>
            </a:r>
            <a:r>
              <a:rPr lang="en-US" sz="2400" i="1" dirty="0" err="1"/>
              <a:t>Galați</a:t>
            </a:r>
            <a:br>
              <a:rPr lang="en-US" sz="2400" i="1" dirty="0"/>
            </a:br>
            <a:r>
              <a:rPr lang="en-US" sz="2400" i="1" dirty="0"/>
              <a:t>prof. Toma </a:t>
            </a:r>
            <a:r>
              <a:rPr lang="en-US" sz="2400" i="1" dirty="0" err="1"/>
              <a:t>Enuța</a:t>
            </a:r>
            <a:r>
              <a:rPr lang="en-US" sz="2400" i="1" dirty="0"/>
              <a:t> Margareta </a:t>
            </a:r>
            <a:br>
              <a:rPr lang="en-US" sz="3100" i="1" dirty="0"/>
            </a:br>
            <a:br>
              <a:rPr lang="en-US" dirty="0"/>
            </a:br>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9570"/>
            <a:ext cx="7543800" cy="1295400"/>
          </a:xfrm>
        </p:spPr>
        <p:txBody>
          <a:bodyPr>
            <a:normAutofit/>
          </a:bodyPr>
          <a:lstStyle/>
          <a:p>
            <a:pPr marL="342900" indent="-342900">
              <a:buFont typeface="Wingdings" panose="05000000000000000000" pitchFamily="2" charset="2"/>
              <a:buChar char="ü"/>
            </a:pPr>
            <a:r>
              <a:rPr lang="en-US" sz="1800" dirty="0" err="1">
                <a:solidFill>
                  <a:srgbClr val="0070C0"/>
                </a:solidFill>
              </a:rPr>
              <a:t>Prezentarea</a:t>
            </a:r>
            <a:r>
              <a:rPr lang="en-US" sz="1800" dirty="0">
                <a:solidFill>
                  <a:srgbClr val="0070C0"/>
                </a:solidFill>
              </a:rPr>
              <a:t> </a:t>
            </a:r>
            <a:r>
              <a:rPr lang="en-US" sz="1800" dirty="0" err="1">
                <a:solidFill>
                  <a:srgbClr val="0070C0"/>
                </a:solidFill>
              </a:rPr>
              <a:t>conceptului</a:t>
            </a:r>
            <a:r>
              <a:rPr lang="en-US" sz="1800" dirty="0">
                <a:solidFill>
                  <a:srgbClr val="0070C0"/>
                </a:solidFill>
              </a:rPr>
              <a:t> </a:t>
            </a:r>
            <a:r>
              <a:rPr lang="en-US" sz="1800" dirty="0" err="1">
                <a:solidFill>
                  <a:srgbClr val="0070C0"/>
                </a:solidFill>
              </a:rPr>
              <a:t>și</a:t>
            </a:r>
            <a:r>
              <a:rPr lang="en-US" sz="1800" dirty="0">
                <a:solidFill>
                  <a:srgbClr val="0070C0"/>
                </a:solidFill>
              </a:rPr>
              <a:t> </a:t>
            </a:r>
            <a:r>
              <a:rPr lang="en-US" sz="1800" dirty="0" err="1">
                <a:solidFill>
                  <a:srgbClr val="0070C0"/>
                </a:solidFill>
              </a:rPr>
              <a:t>elementelor</a:t>
            </a:r>
            <a:r>
              <a:rPr lang="en-US" sz="1800" dirty="0">
                <a:solidFill>
                  <a:srgbClr val="0070C0"/>
                </a:solidFill>
              </a:rPr>
              <a:t> </a:t>
            </a:r>
            <a:r>
              <a:rPr lang="en-US" sz="1800" dirty="0" err="1">
                <a:solidFill>
                  <a:srgbClr val="0070C0"/>
                </a:solidFill>
              </a:rPr>
              <a:t>definitorii</a:t>
            </a:r>
            <a:r>
              <a:rPr lang="en-US" sz="1800" dirty="0">
                <a:solidFill>
                  <a:srgbClr val="0070C0"/>
                </a:solidFill>
              </a:rPr>
              <a:t> ale </a:t>
            </a:r>
            <a:r>
              <a:rPr lang="en-US" sz="1800" dirty="0" err="1">
                <a:solidFill>
                  <a:srgbClr val="0070C0"/>
                </a:solidFill>
              </a:rPr>
              <a:t>obiectului</a:t>
            </a:r>
            <a:r>
              <a:rPr lang="en-US" sz="1800" dirty="0">
                <a:solidFill>
                  <a:srgbClr val="0070C0"/>
                </a:solidFill>
              </a:rPr>
              <a:t> </a:t>
            </a:r>
            <a:r>
              <a:rPr lang="en-US" sz="1800" dirty="0" err="1">
                <a:solidFill>
                  <a:srgbClr val="0070C0"/>
                </a:solidFill>
              </a:rPr>
              <a:t>și</a:t>
            </a:r>
            <a:r>
              <a:rPr lang="en-US" sz="1800" dirty="0">
                <a:solidFill>
                  <a:srgbClr val="0070C0"/>
                </a:solidFill>
              </a:rPr>
              <a:t> </a:t>
            </a:r>
            <a:r>
              <a:rPr lang="en-US" sz="1800" dirty="0" err="1">
                <a:solidFill>
                  <a:srgbClr val="0070C0"/>
                </a:solidFill>
              </a:rPr>
              <a:t>metodei</a:t>
            </a:r>
            <a:r>
              <a:rPr lang="en-US" sz="1800" dirty="0">
                <a:solidFill>
                  <a:srgbClr val="0070C0"/>
                </a:solidFill>
              </a:rPr>
              <a:t> </a:t>
            </a:r>
            <a:r>
              <a:rPr lang="en-US" sz="1800" dirty="0" err="1">
                <a:solidFill>
                  <a:srgbClr val="0070C0"/>
                </a:solidFill>
              </a:rPr>
              <a:t>contabilității</a:t>
            </a:r>
            <a:br>
              <a:rPr lang="en-US" dirty="0">
                <a:solidFill>
                  <a:schemeClr val="tx2"/>
                </a:solidFill>
              </a:rPr>
            </a:br>
            <a:endParaRPr lang="en-US" dirty="0"/>
          </a:p>
        </p:txBody>
      </p:sp>
      <p:sp>
        <p:nvSpPr>
          <p:cNvPr id="3" name="Content Placeholder 2"/>
          <p:cNvSpPr>
            <a:spLocks noGrp="1"/>
          </p:cNvSpPr>
          <p:nvPr>
            <p:ph idx="1"/>
          </p:nvPr>
        </p:nvSpPr>
        <p:spPr>
          <a:xfrm>
            <a:off x="482600" y="4191000"/>
            <a:ext cx="7848600" cy="1858963"/>
          </a:xfrm>
        </p:spPr>
        <p:txBody>
          <a:bodyPr>
            <a:normAutofit lnSpcReduction="10000"/>
          </a:bodyPr>
          <a:lstStyle/>
          <a:p>
            <a:pPr algn="ctr">
              <a:buNone/>
            </a:pPr>
            <a:r>
              <a:rPr lang="en-US" sz="1900" dirty="0"/>
              <a:t>ATITUDINI</a:t>
            </a:r>
          </a:p>
          <a:p>
            <a:pPr>
              <a:buNone/>
            </a:pPr>
            <a:endParaRPr lang="en-US" dirty="0">
              <a:solidFill>
                <a:srgbClr val="0070C0"/>
              </a:solidFill>
            </a:endParaRPr>
          </a:p>
          <a:p>
            <a:pPr>
              <a:buFont typeface="Wingdings" pitchFamily="2" charset="2"/>
              <a:buChar char="ü"/>
            </a:pPr>
            <a:r>
              <a:rPr lang="en-US" sz="1900" dirty="0" err="1">
                <a:solidFill>
                  <a:srgbClr val="0070C0"/>
                </a:solidFill>
              </a:rPr>
              <a:t>Agumentarea</a:t>
            </a:r>
            <a:r>
              <a:rPr lang="en-US" sz="1900" dirty="0">
                <a:solidFill>
                  <a:srgbClr val="0070C0"/>
                </a:solidFill>
              </a:rPr>
              <a:t> </a:t>
            </a:r>
            <a:r>
              <a:rPr lang="en-US" sz="1900" dirty="0" err="1">
                <a:solidFill>
                  <a:srgbClr val="0070C0"/>
                </a:solidFill>
              </a:rPr>
              <a:t>în</a:t>
            </a:r>
            <a:r>
              <a:rPr lang="en-US" sz="1900" dirty="0">
                <a:solidFill>
                  <a:srgbClr val="0070C0"/>
                </a:solidFill>
              </a:rPr>
              <a:t> mod </a:t>
            </a:r>
            <a:r>
              <a:rPr lang="en-US" sz="1900" dirty="0" err="1">
                <a:solidFill>
                  <a:srgbClr val="0070C0"/>
                </a:solidFill>
              </a:rPr>
              <a:t>concis</a:t>
            </a:r>
            <a:r>
              <a:rPr lang="en-US" sz="1900" dirty="0">
                <a:solidFill>
                  <a:srgbClr val="0070C0"/>
                </a:solidFill>
              </a:rPr>
              <a:t> </a:t>
            </a:r>
            <a:r>
              <a:rPr lang="en-US" sz="1900" dirty="0" err="1">
                <a:solidFill>
                  <a:srgbClr val="0070C0"/>
                </a:solidFill>
              </a:rPr>
              <a:t>și</a:t>
            </a:r>
            <a:r>
              <a:rPr lang="en-US" sz="1900" dirty="0">
                <a:solidFill>
                  <a:srgbClr val="0070C0"/>
                </a:solidFill>
              </a:rPr>
              <a:t> veridic a </a:t>
            </a:r>
            <a:r>
              <a:rPr lang="en-US" sz="1900" dirty="0" err="1">
                <a:solidFill>
                  <a:srgbClr val="0070C0"/>
                </a:solidFill>
              </a:rPr>
              <a:t>informațiilor</a:t>
            </a:r>
            <a:r>
              <a:rPr lang="en-US" sz="1900" dirty="0">
                <a:solidFill>
                  <a:srgbClr val="0070C0"/>
                </a:solidFill>
              </a:rPr>
              <a:t> cu </a:t>
            </a:r>
            <a:r>
              <a:rPr lang="en-US" sz="1900" dirty="0" err="1">
                <a:solidFill>
                  <a:srgbClr val="0070C0"/>
                </a:solidFill>
              </a:rPr>
              <a:t>privire</a:t>
            </a:r>
            <a:r>
              <a:rPr lang="en-US" sz="1900" dirty="0">
                <a:solidFill>
                  <a:srgbClr val="0070C0"/>
                </a:solidFill>
              </a:rPr>
              <a:t> la </a:t>
            </a:r>
            <a:r>
              <a:rPr lang="en-US" sz="1900" dirty="0" err="1">
                <a:solidFill>
                  <a:srgbClr val="0070C0"/>
                </a:solidFill>
              </a:rPr>
              <a:t>venituri</a:t>
            </a:r>
            <a:r>
              <a:rPr lang="en-US" sz="1900" dirty="0">
                <a:solidFill>
                  <a:srgbClr val="0070C0"/>
                </a:solidFill>
              </a:rPr>
              <a:t> </a:t>
            </a:r>
            <a:r>
              <a:rPr lang="en-US" sz="1900" dirty="0" err="1">
                <a:solidFill>
                  <a:srgbClr val="0070C0"/>
                </a:solidFill>
              </a:rPr>
              <a:t>și</a:t>
            </a:r>
            <a:r>
              <a:rPr lang="en-US" sz="1900" dirty="0">
                <a:solidFill>
                  <a:srgbClr val="0070C0"/>
                </a:solidFill>
              </a:rPr>
              <a:t> </a:t>
            </a:r>
            <a:r>
              <a:rPr lang="en-US" sz="1900" dirty="0" err="1">
                <a:solidFill>
                  <a:srgbClr val="0070C0"/>
                </a:solidFill>
              </a:rPr>
              <a:t>cheltuieli</a:t>
            </a:r>
            <a:endParaRPr lang="en-US" sz="1900" dirty="0">
              <a:solidFill>
                <a:srgbClr val="0070C0"/>
              </a:solidFill>
            </a:endParaRPr>
          </a:p>
          <a:p>
            <a:pPr>
              <a:buFont typeface="Wingdings" pitchFamily="2" charset="2"/>
              <a:buChar char="ü"/>
            </a:pPr>
            <a:r>
              <a:rPr lang="en-US" sz="1900" dirty="0" err="1">
                <a:solidFill>
                  <a:srgbClr val="0070C0"/>
                </a:solidFill>
              </a:rPr>
              <a:t>Implicarea</a:t>
            </a:r>
            <a:r>
              <a:rPr lang="en-US" sz="1900" dirty="0">
                <a:solidFill>
                  <a:srgbClr val="0070C0"/>
                </a:solidFill>
              </a:rPr>
              <a:t> independentă </a:t>
            </a:r>
            <a:r>
              <a:rPr lang="en-US" sz="1900" dirty="0" err="1">
                <a:solidFill>
                  <a:srgbClr val="0070C0"/>
                </a:solidFill>
              </a:rPr>
              <a:t>și</a:t>
            </a:r>
            <a:r>
              <a:rPr lang="en-US" sz="1900" dirty="0">
                <a:solidFill>
                  <a:srgbClr val="0070C0"/>
                </a:solidFill>
              </a:rPr>
              <a:t> </a:t>
            </a:r>
            <a:r>
              <a:rPr lang="en-US" sz="1900" dirty="0" err="1">
                <a:solidFill>
                  <a:srgbClr val="0070C0"/>
                </a:solidFill>
              </a:rPr>
              <a:t>responsabilă</a:t>
            </a:r>
            <a:r>
              <a:rPr lang="en-US" sz="1900" dirty="0">
                <a:solidFill>
                  <a:srgbClr val="0070C0"/>
                </a:solidFill>
              </a:rPr>
              <a:t> </a:t>
            </a:r>
            <a:r>
              <a:rPr lang="en-US" sz="1900" dirty="0" err="1">
                <a:solidFill>
                  <a:srgbClr val="0070C0"/>
                </a:solidFill>
              </a:rPr>
              <a:t>în</a:t>
            </a:r>
            <a:r>
              <a:rPr lang="en-US" sz="1900" dirty="0">
                <a:solidFill>
                  <a:srgbClr val="0070C0"/>
                </a:solidFill>
              </a:rPr>
              <a:t> </a:t>
            </a:r>
            <a:r>
              <a:rPr lang="en-US" sz="1900" dirty="0" err="1">
                <a:solidFill>
                  <a:srgbClr val="0070C0"/>
                </a:solidFill>
              </a:rPr>
              <a:t>delimitarea</a:t>
            </a:r>
            <a:r>
              <a:rPr lang="en-US" sz="1900" dirty="0">
                <a:solidFill>
                  <a:srgbClr val="0070C0"/>
                </a:solidFill>
              </a:rPr>
              <a:t> veniturilor </a:t>
            </a:r>
            <a:r>
              <a:rPr lang="en-US" sz="1900" dirty="0" err="1">
                <a:solidFill>
                  <a:srgbClr val="0070C0"/>
                </a:solidFill>
              </a:rPr>
              <a:t>și</a:t>
            </a:r>
            <a:r>
              <a:rPr lang="en-US" sz="1900" dirty="0">
                <a:solidFill>
                  <a:srgbClr val="0070C0"/>
                </a:solidFill>
              </a:rPr>
              <a:t> </a:t>
            </a:r>
            <a:r>
              <a:rPr lang="en-US" sz="1900" dirty="0" err="1">
                <a:solidFill>
                  <a:srgbClr val="0070C0"/>
                </a:solidFill>
              </a:rPr>
              <a:t>cheltuielilor</a:t>
            </a:r>
            <a:r>
              <a:rPr lang="en-US" sz="1900" dirty="0">
                <a:solidFill>
                  <a:srgbClr val="0070C0"/>
                </a:solidFill>
              </a:rPr>
              <a:t> </a:t>
            </a:r>
          </a:p>
          <a:p>
            <a:pPr>
              <a:buNone/>
            </a:pPr>
            <a:endParaRPr lang="en-US" dirty="0"/>
          </a:p>
        </p:txBody>
      </p:sp>
      <p:sp>
        <p:nvSpPr>
          <p:cNvPr id="4" name="Text Placeholder 3"/>
          <p:cNvSpPr>
            <a:spLocks noGrp="1"/>
          </p:cNvSpPr>
          <p:nvPr>
            <p:ph type="body" sz="half" idx="2"/>
          </p:nvPr>
        </p:nvSpPr>
        <p:spPr>
          <a:xfrm>
            <a:off x="457200" y="1981200"/>
            <a:ext cx="7848600" cy="2057400"/>
          </a:xfrm>
        </p:spPr>
        <p:txBody>
          <a:bodyPr>
            <a:normAutofit fontScale="92500" lnSpcReduction="20000"/>
          </a:bodyPr>
          <a:lstStyle/>
          <a:p>
            <a:pPr algn="ctr"/>
            <a:r>
              <a:rPr lang="en-US" sz="1900" dirty="0"/>
              <a:t>ABILITĂȚI</a:t>
            </a:r>
          </a:p>
          <a:p>
            <a:endParaRPr lang="en-US" sz="1900" dirty="0">
              <a:solidFill>
                <a:srgbClr val="0070C0"/>
              </a:solidFill>
            </a:endParaRPr>
          </a:p>
          <a:p>
            <a:pPr>
              <a:buFont typeface="Wingdings" pitchFamily="2" charset="2"/>
              <a:buChar char="ü"/>
            </a:pPr>
            <a:r>
              <a:rPr lang="en-US" sz="1900" dirty="0" err="1">
                <a:solidFill>
                  <a:srgbClr val="0070C0"/>
                </a:solidFill>
              </a:rPr>
              <a:t>Folosirea</a:t>
            </a:r>
            <a:r>
              <a:rPr lang="en-US" sz="1900" dirty="0">
                <a:solidFill>
                  <a:srgbClr val="0070C0"/>
                </a:solidFill>
              </a:rPr>
              <a:t> </a:t>
            </a:r>
            <a:r>
              <a:rPr lang="en-US" sz="1900" dirty="0" err="1">
                <a:solidFill>
                  <a:srgbClr val="0070C0"/>
                </a:solidFill>
              </a:rPr>
              <a:t>vocabularului</a:t>
            </a:r>
            <a:r>
              <a:rPr lang="en-US" sz="1900" dirty="0">
                <a:solidFill>
                  <a:srgbClr val="0070C0"/>
                </a:solidFill>
              </a:rPr>
              <a:t> specific </a:t>
            </a:r>
            <a:r>
              <a:rPr lang="en-US" sz="1900" dirty="0" err="1">
                <a:solidFill>
                  <a:srgbClr val="0070C0"/>
                </a:solidFill>
              </a:rPr>
              <a:t>contabilității</a:t>
            </a:r>
            <a:endParaRPr lang="en-US" sz="1900" dirty="0">
              <a:solidFill>
                <a:srgbClr val="0070C0"/>
              </a:solidFill>
            </a:endParaRPr>
          </a:p>
          <a:p>
            <a:pPr>
              <a:buFont typeface="Wingdings" pitchFamily="2" charset="2"/>
              <a:buChar char="ü"/>
            </a:pPr>
            <a:r>
              <a:rPr lang="en-US" sz="1900" dirty="0" err="1">
                <a:solidFill>
                  <a:srgbClr val="0070C0"/>
                </a:solidFill>
              </a:rPr>
              <a:t>Dezvoltarea</a:t>
            </a:r>
            <a:r>
              <a:rPr lang="en-US" sz="1900" dirty="0">
                <a:solidFill>
                  <a:srgbClr val="0070C0"/>
                </a:solidFill>
              </a:rPr>
              <a:t> </a:t>
            </a:r>
            <a:r>
              <a:rPr lang="en-US" sz="1900" dirty="0" err="1">
                <a:solidFill>
                  <a:srgbClr val="0070C0"/>
                </a:solidFill>
              </a:rPr>
              <a:t>gândirii</a:t>
            </a:r>
            <a:r>
              <a:rPr lang="en-US" sz="1900" dirty="0">
                <a:solidFill>
                  <a:srgbClr val="0070C0"/>
                </a:solidFill>
              </a:rPr>
              <a:t> </a:t>
            </a:r>
            <a:r>
              <a:rPr lang="en-US" sz="1900" dirty="0" err="1">
                <a:solidFill>
                  <a:srgbClr val="0070C0"/>
                </a:solidFill>
              </a:rPr>
              <a:t>critice</a:t>
            </a:r>
            <a:endParaRPr lang="en-US" sz="1900" dirty="0">
              <a:solidFill>
                <a:srgbClr val="0070C0"/>
              </a:solidFill>
            </a:endParaRPr>
          </a:p>
          <a:p>
            <a:pPr>
              <a:buFont typeface="Wingdings" pitchFamily="2" charset="2"/>
              <a:buChar char="ü"/>
            </a:pPr>
            <a:r>
              <a:rPr lang="en-US" sz="1900" dirty="0" err="1">
                <a:solidFill>
                  <a:srgbClr val="0070C0"/>
                </a:solidFill>
              </a:rPr>
              <a:t>Aplicarea</a:t>
            </a:r>
            <a:r>
              <a:rPr lang="en-US" sz="1900" dirty="0">
                <a:solidFill>
                  <a:srgbClr val="0070C0"/>
                </a:solidFill>
              </a:rPr>
              <a:t> </a:t>
            </a:r>
            <a:r>
              <a:rPr lang="en-US" sz="1900" dirty="0" err="1">
                <a:solidFill>
                  <a:srgbClr val="0070C0"/>
                </a:solidFill>
              </a:rPr>
              <a:t>reglementărilor</a:t>
            </a:r>
            <a:r>
              <a:rPr lang="en-US" sz="1900" dirty="0">
                <a:solidFill>
                  <a:srgbClr val="0070C0"/>
                </a:solidFill>
              </a:rPr>
              <a:t> </a:t>
            </a:r>
            <a:r>
              <a:rPr lang="en-US" sz="1900" dirty="0" err="1">
                <a:solidFill>
                  <a:srgbClr val="0070C0"/>
                </a:solidFill>
              </a:rPr>
              <a:t>contabile</a:t>
            </a:r>
            <a:r>
              <a:rPr lang="en-US" sz="1900" dirty="0">
                <a:solidFill>
                  <a:srgbClr val="0070C0"/>
                </a:solidFill>
              </a:rPr>
              <a:t> de </a:t>
            </a:r>
            <a:r>
              <a:rPr lang="en-US" sz="1900" dirty="0" err="1">
                <a:solidFill>
                  <a:srgbClr val="0070C0"/>
                </a:solidFill>
              </a:rPr>
              <a:t>grupare</a:t>
            </a:r>
            <a:r>
              <a:rPr lang="en-US" sz="1900" dirty="0">
                <a:solidFill>
                  <a:srgbClr val="0070C0"/>
                </a:solidFill>
              </a:rPr>
              <a:t> </a:t>
            </a:r>
            <a:r>
              <a:rPr lang="en-US" sz="1900" dirty="0" err="1">
                <a:solidFill>
                  <a:srgbClr val="0070C0"/>
                </a:solidFill>
              </a:rPr>
              <a:t>și</a:t>
            </a:r>
            <a:r>
              <a:rPr lang="en-US" sz="1900" dirty="0">
                <a:solidFill>
                  <a:srgbClr val="0070C0"/>
                </a:solidFill>
              </a:rPr>
              <a:t> </a:t>
            </a:r>
            <a:r>
              <a:rPr lang="en-US" sz="1900" dirty="0" err="1">
                <a:solidFill>
                  <a:srgbClr val="0070C0"/>
                </a:solidFill>
              </a:rPr>
              <a:t>clasificare</a:t>
            </a:r>
            <a:r>
              <a:rPr lang="en-US" sz="1900" dirty="0">
                <a:solidFill>
                  <a:srgbClr val="0070C0"/>
                </a:solidFill>
              </a:rPr>
              <a:t> a </a:t>
            </a:r>
            <a:r>
              <a:rPr lang="en-US" sz="1900" dirty="0" err="1">
                <a:solidFill>
                  <a:srgbClr val="0070C0"/>
                </a:solidFill>
              </a:rPr>
              <a:t>veniturilor</a:t>
            </a:r>
            <a:r>
              <a:rPr lang="en-US" sz="1900" dirty="0">
                <a:solidFill>
                  <a:srgbClr val="0070C0"/>
                </a:solidFill>
              </a:rPr>
              <a:t> </a:t>
            </a:r>
            <a:r>
              <a:rPr lang="en-US" sz="1900" dirty="0" err="1">
                <a:solidFill>
                  <a:srgbClr val="0070C0"/>
                </a:solidFill>
              </a:rPr>
              <a:t>și</a:t>
            </a:r>
            <a:r>
              <a:rPr lang="en-US" sz="1900" dirty="0">
                <a:solidFill>
                  <a:srgbClr val="0070C0"/>
                </a:solidFill>
              </a:rPr>
              <a:t> </a:t>
            </a:r>
            <a:r>
              <a:rPr lang="en-US" sz="1900" dirty="0" err="1">
                <a:solidFill>
                  <a:srgbClr val="0070C0"/>
                </a:solidFill>
              </a:rPr>
              <a:t>cheltuielilor</a:t>
            </a:r>
            <a:endParaRPr lang="en-US" sz="1900" dirty="0">
              <a:solidFill>
                <a:srgbClr val="0070C0"/>
              </a:solidFill>
            </a:endParaRPr>
          </a:p>
          <a:p>
            <a:pPr>
              <a:buFont typeface="Wingdings" pitchFamily="2" charset="2"/>
              <a:buChar char="ü"/>
            </a:pPr>
            <a:r>
              <a:rPr lang="en-US" sz="1900" dirty="0" err="1">
                <a:solidFill>
                  <a:srgbClr val="0070C0"/>
                </a:solidFill>
              </a:rPr>
              <a:t>Calcularea</a:t>
            </a:r>
            <a:r>
              <a:rPr lang="en-US" sz="1900" dirty="0">
                <a:solidFill>
                  <a:srgbClr val="0070C0"/>
                </a:solidFill>
              </a:rPr>
              <a:t> </a:t>
            </a:r>
            <a:r>
              <a:rPr lang="en-US" sz="1900" dirty="0" err="1">
                <a:solidFill>
                  <a:srgbClr val="0070C0"/>
                </a:solidFill>
              </a:rPr>
              <a:t>veniturilor</a:t>
            </a:r>
            <a:r>
              <a:rPr lang="en-US" sz="1900" dirty="0">
                <a:solidFill>
                  <a:srgbClr val="0070C0"/>
                </a:solidFill>
              </a:rPr>
              <a:t> </a:t>
            </a:r>
            <a:r>
              <a:rPr lang="en-US" sz="1900" dirty="0" err="1">
                <a:solidFill>
                  <a:srgbClr val="0070C0"/>
                </a:solidFill>
              </a:rPr>
              <a:t>și</a:t>
            </a:r>
            <a:r>
              <a:rPr lang="en-US" sz="1900" dirty="0">
                <a:solidFill>
                  <a:srgbClr val="0070C0"/>
                </a:solidFill>
              </a:rPr>
              <a:t> </a:t>
            </a:r>
            <a:r>
              <a:rPr lang="en-US" sz="1900" dirty="0" err="1">
                <a:solidFill>
                  <a:srgbClr val="0070C0"/>
                </a:solidFill>
              </a:rPr>
              <a:t>cheltuielilor</a:t>
            </a:r>
            <a:endParaRPr lang="en-US" sz="1900" dirty="0">
              <a:solidFill>
                <a:srgbClr val="0070C0"/>
              </a:solidFill>
            </a:endParaRPr>
          </a:p>
          <a:p>
            <a:endParaRPr lang="en-US" dirty="0"/>
          </a:p>
        </p:txBody>
      </p:sp>
      <p:sp>
        <p:nvSpPr>
          <p:cNvPr id="5" name="TextBox 4">
            <a:extLst>
              <a:ext uri="{FF2B5EF4-FFF2-40B4-BE49-F238E27FC236}">
                <a16:creationId xmlns:a16="http://schemas.microsoft.com/office/drawing/2014/main" id="{1B1D626A-5E6A-4D66-AAE1-197A5123B9A6}"/>
              </a:ext>
            </a:extLst>
          </p:cNvPr>
          <p:cNvSpPr txBox="1"/>
          <p:nvPr/>
        </p:nvSpPr>
        <p:spPr>
          <a:xfrm>
            <a:off x="3581400" y="455638"/>
            <a:ext cx="3276600" cy="369332"/>
          </a:xfrm>
          <a:prstGeom prst="rect">
            <a:avLst/>
          </a:prstGeom>
          <a:noFill/>
        </p:spPr>
        <p:txBody>
          <a:bodyPr wrap="square" rtlCol="0">
            <a:spAutoFit/>
          </a:bodyPr>
          <a:lstStyle/>
          <a:p>
            <a:r>
              <a:rPr lang="en-US" dirty="0"/>
              <a:t>CUNOȘTINȚE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
            <a:ext cx="7772400" cy="1142999"/>
          </a:xfrm>
        </p:spPr>
        <p:txBody>
          <a:bodyPr>
            <a:normAutofit/>
          </a:bodyPr>
          <a:lstStyle/>
          <a:p>
            <a:r>
              <a:rPr lang="en-US" sz="4100" b="1" dirty="0"/>
              <a:t>CUPRINS</a:t>
            </a:r>
          </a:p>
        </p:txBody>
      </p:sp>
      <p:sp>
        <p:nvSpPr>
          <p:cNvPr id="3" name="Subtitle 2"/>
          <p:cNvSpPr>
            <a:spLocks noGrp="1"/>
          </p:cNvSpPr>
          <p:nvPr>
            <p:ph type="subTitle" idx="1"/>
          </p:nvPr>
        </p:nvSpPr>
        <p:spPr>
          <a:xfrm>
            <a:off x="838200" y="1524000"/>
            <a:ext cx="7924800" cy="4648200"/>
          </a:xfrm>
        </p:spPr>
        <p:txBody>
          <a:bodyPr/>
          <a:lstStyle/>
          <a:p>
            <a:pPr algn="l"/>
            <a:r>
              <a:rPr lang="en-US" sz="2400" b="1" dirty="0">
                <a:solidFill>
                  <a:srgbClr val="0070C0"/>
                </a:solidFill>
              </a:rPr>
              <a:t>GENERALITĂȚI</a:t>
            </a:r>
          </a:p>
          <a:p>
            <a:pPr algn="l"/>
            <a:r>
              <a:rPr lang="en-US" sz="2400" b="1" dirty="0">
                <a:solidFill>
                  <a:srgbClr val="0070C0"/>
                </a:solidFill>
              </a:rPr>
              <a:t>CRITERII DE CLASIFICARE</a:t>
            </a:r>
          </a:p>
          <a:p>
            <a:pPr algn="l"/>
            <a:r>
              <a:rPr lang="ro-RO" sz="2400" b="1" dirty="0">
                <a:solidFill>
                  <a:srgbClr val="0070C0"/>
                </a:solidFill>
              </a:rPr>
              <a:t>ACTIVITATEA DE EXPLOATARE</a:t>
            </a:r>
            <a:endParaRPr lang="en-US" sz="2400" b="1" dirty="0">
              <a:solidFill>
                <a:srgbClr val="0070C0"/>
              </a:solidFill>
            </a:endParaRPr>
          </a:p>
          <a:p>
            <a:pPr algn="l"/>
            <a:r>
              <a:rPr lang="ro-RO" sz="2400" b="1" dirty="0">
                <a:solidFill>
                  <a:srgbClr val="0070C0"/>
                </a:solidFill>
              </a:rPr>
              <a:t>ACTIVITATEA FINANCIARĂ </a:t>
            </a:r>
            <a:endParaRPr lang="en-US" sz="2400" b="1" dirty="0">
              <a:solidFill>
                <a:srgbClr val="0070C0"/>
              </a:solidFill>
            </a:endParaRPr>
          </a:p>
          <a:p>
            <a:pPr algn="l"/>
            <a:r>
              <a:rPr lang="ro-RO" sz="2400" b="1" dirty="0">
                <a:solidFill>
                  <a:srgbClr val="0070C0"/>
                </a:solidFill>
              </a:rPr>
              <a:t>ACTIVITATEA EXTRAORDINARĂ </a:t>
            </a:r>
            <a:endParaRPr lang="en-US" sz="2400" b="1" dirty="0">
              <a:solidFill>
                <a:srgbClr val="0070C0"/>
              </a:solidFill>
            </a:endParaRPr>
          </a:p>
          <a:p>
            <a:pPr algn="l"/>
            <a:r>
              <a:rPr lang="ro-RO" sz="2400" b="1" dirty="0">
                <a:solidFill>
                  <a:srgbClr val="0070C0"/>
                </a:solidFill>
              </a:rPr>
              <a:t>FORMULE UTILIZATE PT. REZOLVAREA PROBLEMELOR</a:t>
            </a:r>
            <a:endParaRPr lang="en-US" sz="2400" b="1" dirty="0">
              <a:solidFill>
                <a:srgbClr val="0070C0"/>
              </a:solidFill>
            </a:endParaRPr>
          </a:p>
          <a:p>
            <a:pPr algn="l"/>
            <a:r>
              <a:rPr lang="ro-RO" sz="2400" b="1" dirty="0">
                <a:solidFill>
                  <a:srgbClr val="0070C0"/>
                </a:solidFill>
              </a:rPr>
              <a:t>APLICAȚII REZOLVATE</a:t>
            </a:r>
            <a:endParaRPr lang="en-US" sz="2400" b="1" dirty="0">
              <a:solidFill>
                <a:srgbClr val="0070C0"/>
              </a:solidFill>
            </a:endParaRPr>
          </a:p>
          <a:p>
            <a:pPr algn="l"/>
            <a:r>
              <a:rPr lang="en-US" sz="2400" b="1" dirty="0">
                <a:solidFill>
                  <a:srgbClr val="0070C0"/>
                </a:solidFill>
              </a:rPr>
              <a:t>APLICAȚII PROPUSE</a:t>
            </a:r>
          </a:p>
          <a:p>
            <a:pPr algn="l"/>
            <a:r>
              <a:rPr lang="en-US" sz="2400" b="1" dirty="0">
                <a:solidFill>
                  <a:srgbClr val="0070C0"/>
                </a:solidFill>
              </a:rPr>
              <a:t>BIBLIOGRAFIE</a:t>
            </a:r>
          </a:p>
          <a:p>
            <a:pPr algn="l"/>
            <a:endParaRPr lang="en-US" b="1" u="sng" dirty="0"/>
          </a:p>
          <a:p>
            <a:pPr algn="l"/>
            <a:endParaRPr lang="en-US" b="1" u="sng" dirty="0"/>
          </a:p>
          <a:p>
            <a:pPr algn="l"/>
            <a:endParaRPr lang="en-US" dirty="0">
              <a:solidFill>
                <a:schemeClr val="tx2"/>
              </a:solidFill>
            </a:endParaRPr>
          </a:p>
          <a:p>
            <a:pPr algn="l"/>
            <a:endParaRPr lang="en-US" dirty="0">
              <a:solidFill>
                <a:schemeClr val="tx2"/>
              </a:solidFill>
            </a:endParaRPr>
          </a:p>
        </p:txBody>
      </p:sp>
    </p:spTree>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14399"/>
          </a:xfrm>
        </p:spPr>
        <p:txBody>
          <a:bodyPr>
            <a:normAutofit/>
          </a:bodyPr>
          <a:lstStyle/>
          <a:p>
            <a:r>
              <a:rPr lang="en-US" sz="4100" b="1" u="sng" dirty="0"/>
              <a:t>GENERALITĂȚI</a:t>
            </a:r>
          </a:p>
        </p:txBody>
      </p:sp>
      <p:sp>
        <p:nvSpPr>
          <p:cNvPr id="3" name="Subtitle 2"/>
          <p:cNvSpPr>
            <a:spLocks noGrp="1"/>
          </p:cNvSpPr>
          <p:nvPr>
            <p:ph type="subTitle" idx="1"/>
          </p:nvPr>
        </p:nvSpPr>
        <p:spPr>
          <a:xfrm>
            <a:off x="762000" y="1447800"/>
            <a:ext cx="7772400" cy="4724400"/>
          </a:xfrm>
        </p:spPr>
        <p:txBody>
          <a:bodyPr>
            <a:normAutofit/>
          </a:bodyPr>
          <a:lstStyle/>
          <a:p>
            <a:pPr algn="just"/>
            <a:r>
              <a:rPr lang="ro-RO" b="1" dirty="0">
                <a:solidFill>
                  <a:srgbClr val="0070C0"/>
                </a:solidFill>
              </a:rPr>
              <a:t>Cheltuielile și veniturile</a:t>
            </a:r>
            <a:r>
              <a:rPr lang="ro-RO" dirty="0">
                <a:solidFill>
                  <a:srgbClr val="0070C0"/>
                </a:solidFill>
              </a:rPr>
              <a:t> nu fac parte direct din categoria elementelor de activ și pasiv. În schimb, rezultatul exercițiului, ca și componentă a capitalului propriu,face parte din structura elementelor de pasiv,iar determinarea lui se face pe baza stabilirii cheltuielilor și veniturilor.La rândul lor cheltuielile și veniturile sunt determinări finale,elemente generate de operații cu elemente de activ și de pasiv.</a:t>
            </a:r>
            <a:endParaRPr lang="en-US" dirty="0">
              <a:solidFill>
                <a:srgbClr val="0070C0"/>
              </a:solidFill>
            </a:endParaRPr>
          </a:p>
          <a:p>
            <a:pPr algn="just"/>
            <a:r>
              <a:rPr lang="ro-RO" b="1" u="sng" dirty="0">
                <a:solidFill>
                  <a:srgbClr val="0070C0"/>
                </a:solidFill>
              </a:rPr>
              <a:t>Cheltuielile(C)</a:t>
            </a:r>
            <a:r>
              <a:rPr lang="ro-RO" dirty="0">
                <a:solidFill>
                  <a:srgbClr val="0070C0"/>
                </a:solidFill>
              </a:rPr>
              <a:t> reprezintă valorile plătite sau de plătit pentru:consumul de stocuri,cheltuieli cu personalul,plata unor obligații față de bugetul de stat,plata unor obligații contractuale, înregistrarea amortizărilor și provizioanelor.</a:t>
            </a:r>
          </a:p>
          <a:p>
            <a:pPr algn="just"/>
            <a:r>
              <a:rPr lang="ro-RO" b="1" u="sng" dirty="0">
                <a:solidFill>
                  <a:srgbClr val="0070C0"/>
                </a:solidFill>
              </a:rPr>
              <a:t>Veniturile(V)</a:t>
            </a:r>
            <a:r>
              <a:rPr lang="ro-RO" dirty="0">
                <a:solidFill>
                  <a:srgbClr val="0070C0"/>
                </a:solidFill>
              </a:rPr>
              <a:t> reprezintă valorile încasate sau de încasat pentru:vânzarea de produse și mărfuri,venituri din dobanzi și alte venituri financiare,venituri din reluarea provizioanelor.</a:t>
            </a:r>
          </a:p>
          <a:p>
            <a:pPr algn="just"/>
            <a:r>
              <a:rPr lang="ro-RO" b="1" u="sng" dirty="0">
                <a:solidFill>
                  <a:srgbClr val="0070C0"/>
                </a:solidFill>
              </a:rPr>
              <a:t>Rezultatul exercitiului(R)</a:t>
            </a:r>
            <a:r>
              <a:rPr lang="ro-RO" dirty="0">
                <a:solidFill>
                  <a:srgbClr val="0070C0"/>
                </a:solidFill>
              </a:rPr>
              <a:t> este determinat prin compararea cheltuielilor cu veniturile.Astfel,poate rezulta profit sau pierdere.</a:t>
            </a:r>
          </a:p>
          <a:p>
            <a:endParaRPr lang="ro-RO" dirty="0">
              <a:solidFill>
                <a:schemeClr val="tx2"/>
              </a:solidFill>
            </a:endParaRPr>
          </a:p>
          <a:p>
            <a:endParaRPr lang="en-US" dirty="0"/>
          </a:p>
        </p:txBody>
      </p:sp>
    </p:spTree>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990600"/>
          </a:xfrm>
        </p:spPr>
        <p:txBody>
          <a:bodyPr>
            <a:normAutofit/>
          </a:bodyPr>
          <a:lstStyle/>
          <a:p>
            <a:r>
              <a:rPr lang="en-US" sz="4100" b="1" u="sng" dirty="0"/>
              <a:t>CRITERII DE CLASIFICARE</a:t>
            </a:r>
          </a:p>
        </p:txBody>
      </p:sp>
      <p:sp>
        <p:nvSpPr>
          <p:cNvPr id="3" name="Subtitle 2"/>
          <p:cNvSpPr>
            <a:spLocks noGrp="1"/>
          </p:cNvSpPr>
          <p:nvPr>
            <p:ph type="subTitle" idx="1"/>
          </p:nvPr>
        </p:nvSpPr>
        <p:spPr>
          <a:xfrm>
            <a:off x="609600" y="2057400"/>
            <a:ext cx="7772400" cy="2590801"/>
          </a:xfrm>
        </p:spPr>
        <p:txBody>
          <a:bodyPr>
            <a:normAutofit/>
          </a:bodyPr>
          <a:lstStyle/>
          <a:p>
            <a:pPr algn="l"/>
            <a:r>
              <a:rPr lang="ro-RO" dirty="0">
                <a:solidFill>
                  <a:srgbClr val="0070C0"/>
                </a:solidFill>
              </a:rPr>
              <a:t>Cheltuielile și veniturile pot fi grupate după diferite criterii,dintre care cel mai important este </a:t>
            </a:r>
            <a:r>
              <a:rPr lang="ro-RO" b="1" dirty="0">
                <a:solidFill>
                  <a:srgbClr val="0070C0"/>
                </a:solidFill>
              </a:rPr>
              <a:t>natura activității</a:t>
            </a:r>
            <a:r>
              <a:rPr lang="ro-RO" dirty="0">
                <a:solidFill>
                  <a:srgbClr val="0070C0"/>
                </a:solidFill>
              </a:rPr>
              <a:t> întreprinderii.Astfel,activitatea întreprinderii poate fi:</a:t>
            </a:r>
          </a:p>
          <a:p>
            <a:pPr lvl="0" algn="l">
              <a:buFont typeface="Wingdings" pitchFamily="2" charset="2"/>
              <a:buChar char="q"/>
            </a:pPr>
            <a:r>
              <a:rPr lang="ro-RO" dirty="0">
                <a:solidFill>
                  <a:srgbClr val="0070C0"/>
                </a:solidFill>
              </a:rPr>
              <a:t>Activitate de exploatare</a:t>
            </a:r>
          </a:p>
          <a:p>
            <a:pPr lvl="0" algn="l">
              <a:buFont typeface="Wingdings" pitchFamily="2" charset="2"/>
              <a:buChar char="q"/>
            </a:pPr>
            <a:r>
              <a:rPr lang="ro-RO" dirty="0">
                <a:solidFill>
                  <a:srgbClr val="0070C0"/>
                </a:solidFill>
              </a:rPr>
              <a:t>Activitate financiară</a:t>
            </a:r>
          </a:p>
          <a:p>
            <a:pPr lvl="0" algn="l">
              <a:buFont typeface="Wingdings" pitchFamily="2" charset="2"/>
              <a:buChar char="q"/>
            </a:pPr>
            <a:r>
              <a:rPr lang="ro-RO" dirty="0">
                <a:solidFill>
                  <a:srgbClr val="0070C0"/>
                </a:solidFill>
              </a:rPr>
              <a:t>Activitate extraordinară.</a:t>
            </a: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4100" b="1" u="sng" dirty="0"/>
              <a:t>ACTIVITATEA DE EXPLOATARE</a:t>
            </a:r>
            <a:br>
              <a:rPr lang="ro-RO" dirty="0"/>
            </a:br>
            <a:endParaRPr lang="en-US" dirty="0"/>
          </a:p>
        </p:txBody>
      </p:sp>
      <p:sp>
        <p:nvSpPr>
          <p:cNvPr id="3" name="Text Placeholder 2"/>
          <p:cNvSpPr>
            <a:spLocks noGrp="1"/>
          </p:cNvSpPr>
          <p:nvPr>
            <p:ph type="body" idx="1"/>
          </p:nvPr>
        </p:nvSpPr>
        <p:spPr/>
        <p:txBody>
          <a:bodyPr>
            <a:normAutofit/>
          </a:bodyPr>
          <a:lstStyle/>
          <a:p>
            <a:r>
              <a:rPr lang="ro-RO" dirty="0"/>
              <a:t>CHELTUIELI DE EXPLOATARE</a:t>
            </a:r>
          </a:p>
          <a:p>
            <a:endParaRPr lang="en-US" dirty="0"/>
          </a:p>
        </p:txBody>
      </p:sp>
      <p:sp>
        <p:nvSpPr>
          <p:cNvPr id="4" name="Content Placeholder 3"/>
          <p:cNvSpPr>
            <a:spLocks noGrp="1"/>
          </p:cNvSpPr>
          <p:nvPr>
            <p:ph sz="half" idx="2"/>
          </p:nvPr>
        </p:nvSpPr>
        <p:spPr/>
        <p:txBody>
          <a:bodyPr>
            <a:normAutofit fontScale="70000" lnSpcReduction="20000"/>
          </a:bodyPr>
          <a:lstStyle/>
          <a:p>
            <a:pPr lvl="0"/>
            <a:r>
              <a:rPr lang="ro-RO" dirty="0">
                <a:solidFill>
                  <a:srgbClr val="0070C0"/>
                </a:solidFill>
              </a:rPr>
              <a:t>Consum de materii prime</a:t>
            </a:r>
            <a:r>
              <a:rPr lang="en-US" dirty="0">
                <a:solidFill>
                  <a:srgbClr val="0070C0"/>
                </a:solidFill>
              </a:rPr>
              <a:t> </a:t>
            </a:r>
            <a:r>
              <a:rPr lang="ro-RO" dirty="0">
                <a:solidFill>
                  <a:srgbClr val="0070C0"/>
                </a:solidFill>
              </a:rPr>
              <a:t>și materiale</a:t>
            </a:r>
          </a:p>
          <a:p>
            <a:pPr lvl="0"/>
            <a:r>
              <a:rPr lang="ro-RO" dirty="0">
                <a:solidFill>
                  <a:srgbClr val="0070C0"/>
                </a:solidFill>
              </a:rPr>
              <a:t>Costul mărfurilor vandute</a:t>
            </a:r>
          </a:p>
          <a:p>
            <a:pPr lvl="0"/>
            <a:r>
              <a:rPr lang="ro-RO" dirty="0">
                <a:solidFill>
                  <a:srgbClr val="0070C0"/>
                </a:solidFill>
              </a:rPr>
              <a:t>Consum de energie</a:t>
            </a:r>
          </a:p>
          <a:p>
            <a:pPr lvl="0"/>
            <a:r>
              <a:rPr lang="ro-RO" dirty="0">
                <a:solidFill>
                  <a:srgbClr val="0070C0"/>
                </a:solidFill>
              </a:rPr>
              <a:t>Costul seviciilor primite</a:t>
            </a:r>
          </a:p>
          <a:p>
            <a:pPr lvl="0"/>
            <a:r>
              <a:rPr lang="ro-RO" dirty="0">
                <a:solidFill>
                  <a:srgbClr val="0070C0"/>
                </a:solidFill>
              </a:rPr>
              <a:t>Amortizarea mijloacelor fixe</a:t>
            </a:r>
            <a:endParaRPr lang="en-US" dirty="0">
              <a:solidFill>
                <a:srgbClr val="0070C0"/>
              </a:solidFill>
            </a:endParaRPr>
          </a:p>
          <a:p>
            <a:pPr lvl="0"/>
            <a:r>
              <a:rPr lang="ro-RO" dirty="0">
                <a:solidFill>
                  <a:srgbClr val="0070C0"/>
                </a:solidFill>
              </a:rPr>
              <a:t>Salarii și contribuții sociale</a:t>
            </a:r>
          </a:p>
          <a:p>
            <a:pPr lvl="0"/>
            <a:r>
              <a:rPr lang="ro-RO" dirty="0">
                <a:solidFill>
                  <a:srgbClr val="0070C0"/>
                </a:solidFill>
              </a:rPr>
              <a:t>Provizioane</a:t>
            </a:r>
          </a:p>
          <a:p>
            <a:pPr lvl="0"/>
            <a:r>
              <a:rPr lang="ro-RO" dirty="0">
                <a:solidFill>
                  <a:srgbClr val="0070C0"/>
                </a:solidFill>
              </a:rPr>
              <a:t>Cheltuieli cu timbre poștale</a:t>
            </a:r>
          </a:p>
          <a:p>
            <a:pPr lvl="0"/>
            <a:r>
              <a:rPr lang="ro-RO" dirty="0">
                <a:solidFill>
                  <a:srgbClr val="0070C0"/>
                </a:solidFill>
              </a:rPr>
              <a:t>Cheltuieli cu telefonul</a:t>
            </a:r>
          </a:p>
          <a:p>
            <a:pPr lvl="0"/>
            <a:r>
              <a:rPr lang="ro-RO" dirty="0">
                <a:solidFill>
                  <a:srgbClr val="0070C0"/>
                </a:solidFill>
              </a:rPr>
              <a:t>Cheltuieli cu studii și cercetări</a:t>
            </a:r>
          </a:p>
          <a:p>
            <a:pPr lvl="0"/>
            <a:r>
              <a:rPr lang="ro-RO" dirty="0">
                <a:solidFill>
                  <a:srgbClr val="0070C0"/>
                </a:solidFill>
              </a:rPr>
              <a:t>Cheltuieli cu chiria</a:t>
            </a:r>
          </a:p>
          <a:p>
            <a:pPr lvl="0"/>
            <a:r>
              <a:rPr lang="ro-RO" dirty="0">
                <a:solidFill>
                  <a:srgbClr val="0070C0"/>
                </a:solidFill>
              </a:rPr>
              <a:t>Alte cheltuieli</a:t>
            </a:r>
          </a:p>
          <a:p>
            <a:pPr marL="0" indent="0">
              <a:buNone/>
            </a:pPr>
            <a:r>
              <a:rPr lang="ro-RO" b="1" dirty="0">
                <a:solidFill>
                  <a:srgbClr val="FF0000"/>
                </a:solidFill>
              </a:rPr>
              <a:t>În contabilitate,consumul și costul reprezintă o cheltuială.</a:t>
            </a:r>
            <a:endParaRPr lang="ro-RO" dirty="0">
              <a:solidFill>
                <a:srgbClr val="FF0000"/>
              </a:solidFill>
            </a:endParaRPr>
          </a:p>
          <a:p>
            <a:endParaRPr lang="en-US" dirty="0"/>
          </a:p>
        </p:txBody>
      </p:sp>
      <p:sp>
        <p:nvSpPr>
          <p:cNvPr id="5" name="Text Placeholder 4"/>
          <p:cNvSpPr>
            <a:spLocks noGrp="1"/>
          </p:cNvSpPr>
          <p:nvPr>
            <p:ph type="body" sz="quarter" idx="3"/>
          </p:nvPr>
        </p:nvSpPr>
        <p:spPr/>
        <p:txBody>
          <a:bodyPr>
            <a:normAutofit/>
          </a:bodyPr>
          <a:lstStyle/>
          <a:p>
            <a:r>
              <a:rPr lang="ro-RO" dirty="0"/>
              <a:t>VENITURI DIN EXPLOATARE</a:t>
            </a:r>
          </a:p>
          <a:p>
            <a:endParaRPr lang="en-US" dirty="0"/>
          </a:p>
        </p:txBody>
      </p:sp>
      <p:sp>
        <p:nvSpPr>
          <p:cNvPr id="6" name="Content Placeholder 5"/>
          <p:cNvSpPr>
            <a:spLocks noGrp="1"/>
          </p:cNvSpPr>
          <p:nvPr>
            <p:ph sz="quarter" idx="4"/>
          </p:nvPr>
        </p:nvSpPr>
        <p:spPr/>
        <p:txBody>
          <a:bodyPr>
            <a:normAutofit fontScale="70000" lnSpcReduction="20000"/>
          </a:bodyPr>
          <a:lstStyle/>
          <a:p>
            <a:pPr lvl="0"/>
            <a:r>
              <a:rPr lang="ro-RO" dirty="0">
                <a:solidFill>
                  <a:srgbClr val="0070C0"/>
                </a:solidFill>
              </a:rPr>
              <a:t>Venituri din vânzarea produselor finite</a:t>
            </a:r>
          </a:p>
          <a:p>
            <a:pPr lvl="0"/>
            <a:r>
              <a:rPr lang="ro-RO" dirty="0">
                <a:solidFill>
                  <a:srgbClr val="0070C0"/>
                </a:solidFill>
              </a:rPr>
              <a:t>Venituri din vânzarea mărfurilor</a:t>
            </a:r>
          </a:p>
          <a:p>
            <a:pPr lvl="0"/>
            <a:r>
              <a:rPr lang="ro-RO" dirty="0">
                <a:solidFill>
                  <a:srgbClr val="0070C0"/>
                </a:solidFill>
              </a:rPr>
              <a:t>Venituri din lucrări executate și servicii prestate</a:t>
            </a:r>
          </a:p>
          <a:p>
            <a:pPr lvl="0"/>
            <a:r>
              <a:rPr lang="ro-RO" dirty="0">
                <a:solidFill>
                  <a:srgbClr val="0070C0"/>
                </a:solidFill>
              </a:rPr>
              <a:t>Venituri din provizioane</a:t>
            </a:r>
          </a:p>
          <a:p>
            <a:pPr lvl="0"/>
            <a:r>
              <a:rPr lang="ro-RO" dirty="0">
                <a:solidFill>
                  <a:srgbClr val="0070C0"/>
                </a:solidFill>
              </a:rPr>
              <a:t>Alte venituri.</a:t>
            </a: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4100" b="1" u="sng" dirty="0"/>
              <a:t>ACTIVITATEA FINANCIARĂ </a:t>
            </a:r>
            <a:br>
              <a:rPr lang="ro-RO" sz="4100" b="1" dirty="0"/>
            </a:br>
            <a:endParaRPr lang="en-US" sz="4100" b="1" dirty="0"/>
          </a:p>
        </p:txBody>
      </p:sp>
      <p:sp>
        <p:nvSpPr>
          <p:cNvPr id="3" name="Text Placeholder 2"/>
          <p:cNvSpPr>
            <a:spLocks noGrp="1"/>
          </p:cNvSpPr>
          <p:nvPr>
            <p:ph type="body" idx="1"/>
          </p:nvPr>
        </p:nvSpPr>
        <p:spPr/>
        <p:txBody>
          <a:bodyPr>
            <a:normAutofit/>
          </a:bodyPr>
          <a:lstStyle/>
          <a:p>
            <a:r>
              <a:rPr lang="ro-RO" dirty="0"/>
              <a:t>CHELTUIELI FINANCIARE:</a:t>
            </a:r>
            <a:endParaRPr lang="en-US" dirty="0"/>
          </a:p>
        </p:txBody>
      </p:sp>
      <p:sp>
        <p:nvSpPr>
          <p:cNvPr id="4" name="Content Placeholder 3"/>
          <p:cNvSpPr>
            <a:spLocks noGrp="1"/>
          </p:cNvSpPr>
          <p:nvPr>
            <p:ph sz="half" idx="2"/>
          </p:nvPr>
        </p:nvSpPr>
        <p:spPr/>
        <p:txBody>
          <a:bodyPr>
            <a:normAutofit/>
          </a:bodyPr>
          <a:lstStyle/>
          <a:p>
            <a:pPr lvl="0"/>
            <a:r>
              <a:rPr lang="ro-RO" dirty="0">
                <a:solidFill>
                  <a:srgbClr val="0070C0"/>
                </a:solidFill>
              </a:rPr>
              <a:t>Pierderi din creanțe legate de participații</a:t>
            </a:r>
          </a:p>
          <a:p>
            <a:pPr lvl="0"/>
            <a:r>
              <a:rPr lang="ro-RO" dirty="0">
                <a:solidFill>
                  <a:srgbClr val="0070C0"/>
                </a:solidFill>
              </a:rPr>
              <a:t>Cheltuieli din investiții financiare cedate</a:t>
            </a:r>
          </a:p>
          <a:p>
            <a:pPr lvl="0"/>
            <a:r>
              <a:rPr lang="ro-RO" dirty="0">
                <a:solidFill>
                  <a:srgbClr val="0070C0"/>
                </a:solidFill>
              </a:rPr>
              <a:t>Cheltuieli din diferențe de curs valutar</a:t>
            </a:r>
          </a:p>
          <a:p>
            <a:pPr lvl="0"/>
            <a:r>
              <a:rPr lang="ro-RO" dirty="0">
                <a:solidFill>
                  <a:srgbClr val="0070C0"/>
                </a:solidFill>
              </a:rPr>
              <a:t>Cheltuieli cu dobânzile</a:t>
            </a:r>
          </a:p>
          <a:p>
            <a:pPr lvl="0"/>
            <a:r>
              <a:rPr lang="ro-RO" dirty="0">
                <a:solidFill>
                  <a:srgbClr val="0070C0"/>
                </a:solidFill>
              </a:rPr>
              <a:t>Alte cheltuieli.</a:t>
            </a:r>
          </a:p>
          <a:p>
            <a:endParaRPr lang="en-US" dirty="0"/>
          </a:p>
        </p:txBody>
      </p:sp>
      <p:sp>
        <p:nvSpPr>
          <p:cNvPr id="5" name="Text Placeholder 4"/>
          <p:cNvSpPr>
            <a:spLocks noGrp="1"/>
          </p:cNvSpPr>
          <p:nvPr>
            <p:ph type="body" sz="quarter" idx="3"/>
          </p:nvPr>
        </p:nvSpPr>
        <p:spPr/>
        <p:txBody>
          <a:bodyPr/>
          <a:lstStyle/>
          <a:p>
            <a:r>
              <a:rPr lang="ro-RO" dirty="0"/>
              <a:t>VENITURI FINANCIARE</a:t>
            </a:r>
            <a:endParaRPr lang="en-US" dirty="0"/>
          </a:p>
        </p:txBody>
      </p:sp>
      <p:sp>
        <p:nvSpPr>
          <p:cNvPr id="6" name="Content Placeholder 5"/>
          <p:cNvSpPr>
            <a:spLocks noGrp="1"/>
          </p:cNvSpPr>
          <p:nvPr>
            <p:ph sz="quarter" idx="4"/>
          </p:nvPr>
        </p:nvSpPr>
        <p:spPr/>
        <p:txBody>
          <a:bodyPr>
            <a:normAutofit/>
          </a:bodyPr>
          <a:lstStyle/>
          <a:p>
            <a:pPr lvl="0"/>
            <a:r>
              <a:rPr lang="ro-RO" dirty="0">
                <a:solidFill>
                  <a:srgbClr val="0070C0"/>
                </a:solidFill>
              </a:rPr>
              <a:t>Venituri din im</a:t>
            </a:r>
            <a:r>
              <a:rPr lang="en-US" dirty="0">
                <a:solidFill>
                  <a:srgbClr val="0070C0"/>
                </a:solidFill>
              </a:rPr>
              <a:t>o</a:t>
            </a:r>
            <a:r>
              <a:rPr lang="ro-RO" dirty="0">
                <a:solidFill>
                  <a:srgbClr val="0070C0"/>
                </a:solidFill>
              </a:rPr>
              <a:t>bilizări financiare</a:t>
            </a:r>
          </a:p>
          <a:p>
            <a:pPr lvl="0"/>
            <a:r>
              <a:rPr lang="ro-RO" dirty="0">
                <a:solidFill>
                  <a:srgbClr val="0070C0"/>
                </a:solidFill>
              </a:rPr>
              <a:t>Venituri din investiții financiare pe termen scurt</a:t>
            </a:r>
          </a:p>
          <a:p>
            <a:pPr lvl="0"/>
            <a:r>
              <a:rPr lang="ro-RO" dirty="0">
                <a:solidFill>
                  <a:srgbClr val="0070C0"/>
                </a:solidFill>
              </a:rPr>
              <a:t>Venituri din diferențe de curs valutar</a:t>
            </a:r>
          </a:p>
          <a:p>
            <a:pPr lvl="0"/>
            <a:r>
              <a:rPr lang="ro-RO" dirty="0">
                <a:solidFill>
                  <a:srgbClr val="0070C0"/>
                </a:solidFill>
              </a:rPr>
              <a:t>Venituri din dobânzi</a:t>
            </a:r>
          </a:p>
          <a:p>
            <a:pPr lvl="0"/>
            <a:r>
              <a:rPr lang="ro-RO" dirty="0">
                <a:solidFill>
                  <a:srgbClr val="0070C0"/>
                </a:solidFill>
              </a:rPr>
              <a:t>Alte venituri.</a:t>
            </a:r>
          </a:p>
          <a:p>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b="1" u="sng" dirty="0"/>
              <a:t>ACTIVITATEA EXTRAORDINARĂ </a:t>
            </a:r>
            <a:br>
              <a:rPr lang="ro-RO" dirty="0"/>
            </a:br>
            <a:endParaRPr lang="en-US" dirty="0"/>
          </a:p>
        </p:txBody>
      </p:sp>
      <p:sp>
        <p:nvSpPr>
          <p:cNvPr id="3" name="Text Placeholder 2"/>
          <p:cNvSpPr>
            <a:spLocks noGrp="1"/>
          </p:cNvSpPr>
          <p:nvPr>
            <p:ph type="body" idx="1"/>
          </p:nvPr>
        </p:nvSpPr>
        <p:spPr/>
        <p:txBody>
          <a:bodyPr>
            <a:normAutofit/>
          </a:bodyPr>
          <a:lstStyle/>
          <a:p>
            <a:r>
              <a:rPr lang="ro-RO" dirty="0"/>
              <a:t>CHELTUIELI  EXTRAORDINARE:</a:t>
            </a:r>
          </a:p>
          <a:p>
            <a:endParaRPr lang="en-US" dirty="0"/>
          </a:p>
        </p:txBody>
      </p:sp>
      <p:sp>
        <p:nvSpPr>
          <p:cNvPr id="4" name="Content Placeholder 3"/>
          <p:cNvSpPr>
            <a:spLocks noGrp="1"/>
          </p:cNvSpPr>
          <p:nvPr>
            <p:ph sz="half" idx="2"/>
          </p:nvPr>
        </p:nvSpPr>
        <p:spPr/>
        <p:txBody>
          <a:bodyPr/>
          <a:lstStyle/>
          <a:p>
            <a:pPr lvl="0"/>
            <a:r>
              <a:rPr lang="ro-RO" dirty="0">
                <a:solidFill>
                  <a:srgbClr val="0070C0"/>
                </a:solidFill>
              </a:rPr>
              <a:t>Calamități</a:t>
            </a:r>
          </a:p>
          <a:p>
            <a:pPr lvl="0"/>
            <a:r>
              <a:rPr lang="ro-RO" dirty="0">
                <a:solidFill>
                  <a:srgbClr val="0070C0"/>
                </a:solidFill>
              </a:rPr>
              <a:t>Alte evenimente extraordinare</a:t>
            </a:r>
          </a:p>
          <a:p>
            <a:endParaRPr lang="en-US" dirty="0"/>
          </a:p>
        </p:txBody>
      </p:sp>
      <p:sp>
        <p:nvSpPr>
          <p:cNvPr id="5" name="Text Placeholder 4"/>
          <p:cNvSpPr>
            <a:spLocks noGrp="1"/>
          </p:cNvSpPr>
          <p:nvPr>
            <p:ph type="body" sz="quarter" idx="3"/>
          </p:nvPr>
        </p:nvSpPr>
        <p:spPr/>
        <p:txBody>
          <a:bodyPr>
            <a:normAutofit/>
          </a:bodyPr>
          <a:lstStyle/>
          <a:p>
            <a:r>
              <a:rPr lang="ro-RO" dirty="0"/>
              <a:t>VENITURI EXTRAORDINARE:</a:t>
            </a:r>
          </a:p>
          <a:p>
            <a:endParaRPr lang="en-US" dirty="0"/>
          </a:p>
        </p:txBody>
      </p:sp>
      <p:sp>
        <p:nvSpPr>
          <p:cNvPr id="6" name="Content Placeholder 5"/>
          <p:cNvSpPr>
            <a:spLocks noGrp="1"/>
          </p:cNvSpPr>
          <p:nvPr>
            <p:ph sz="quarter" idx="4"/>
          </p:nvPr>
        </p:nvSpPr>
        <p:spPr/>
        <p:txBody>
          <a:bodyPr/>
          <a:lstStyle/>
          <a:p>
            <a:pPr lvl="0"/>
            <a:r>
              <a:rPr lang="ro-RO" dirty="0">
                <a:solidFill>
                  <a:srgbClr val="0070C0"/>
                </a:solidFill>
              </a:rPr>
              <a:t>Venituri din subvenții pentru evenimente extraordinare.</a:t>
            </a:r>
          </a:p>
          <a:p>
            <a:endParaRPr lang="en-US" dirty="0"/>
          </a:p>
        </p:txBody>
      </p:sp>
    </p:spTree>
  </p:cSld>
  <p:clrMapOvr>
    <a:masterClrMapping/>
  </p:clrMapOvr>
  <p:transition spd="med">
    <p:pull/>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209</TotalTime>
  <Words>1140</Words>
  <Application>Microsoft Office PowerPoint</Application>
  <PresentationFormat>On-screen Show (4:3)</PresentationFormat>
  <Paragraphs>135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(Body)</vt:lpstr>
      <vt:lpstr>Calibri Light</vt:lpstr>
      <vt:lpstr>Wingdings</vt:lpstr>
      <vt:lpstr>Office Theme</vt:lpstr>
      <vt:lpstr>STRUCTURI DE CHELTUIELI ȘI VENITURI</vt:lpstr>
      <vt:lpstr>STRUCTURI DE CHELTUIELI ȘI VENITURI    Lecție de asimilare de noi cunoștințe    Colegiul Economic “Virgil Madgearu”,Galați prof. Toma Enuța Margareta   </vt:lpstr>
      <vt:lpstr>Prezentarea conceptului și elementelor definitorii ale obiectului și metodei contabilității </vt:lpstr>
      <vt:lpstr>CUPRINS</vt:lpstr>
      <vt:lpstr>GENERALITĂȚI</vt:lpstr>
      <vt:lpstr>CRITERII DE CLASIFICARE</vt:lpstr>
      <vt:lpstr>ACTIVITATEA DE EXPLOATARE </vt:lpstr>
      <vt:lpstr>ACTIVITATEA FINANCIARĂ  </vt:lpstr>
      <vt:lpstr>ACTIVITATEA EXTRAORDINARĂ  </vt:lpstr>
      <vt:lpstr>FORMULE UTILIZATE PT. REZOLVAREA PROBLEMELOR </vt:lpstr>
      <vt:lpstr>REZULTATUL BRUT=REZULTATUL CURENT +REZULTATUL EXTRAORDINAR Sau REZULTATUL BRUT=VENITURI TOTALE – CHELTUIELI TOTALE   REZULTATUL NET = REZULTATUL BRUT – IMPOZIT   IMPOZIT = REZULTAT IMPOZABIL * COTA DE IMPOZIT(16%)   REZULTATUL IMPOZABIL =REZULTATUL BRUT                                           + CHELTUIELI NEDEDUCTIBILE                                             -VENITURI NEIMPOZABILE </vt:lpstr>
      <vt:lpstr>APLICAȚII REZOLVATE </vt:lpstr>
      <vt:lpstr>2.Calculati rezultatele parțiale ale exercițiului și rezultatul brut,cunoscând urmatoarele date: -consum de materii prime 450 lei                                      C. exploatare -diferențe de curs valutar nefavorabile 280 lei               C.financiara -venituri din dobânzi 100 lei                                             V.financiar -vânzări de mărfuri 8200 lei                                           V.exploatare -vânzări de produse finite 1150 lei                                 V.exploatare -venituri extraordinare 120 lei                                        V.extraordinar -cheltuieli cu salariile angajatilor 3000 lei                      C.exploatare   Rezultatul din exploatare = V exploatare – C exploatare =( 8200 + 1150) – (450 +3000)=                                            = 9350-3450 = 5900 Rezultatul financiar = V financiare – C financiare = 100 – 280 = - 180 Rezultatul extraordinar = V extraordinare – C extraordinare = 120 – 0 = 120  Rezultatul curent = R din exploatare + R financiar = 5900 – 180 = 5720 Acestea sunt rezultatele parțiale Rezultatul brut = Rezultatul curent + Rezultatul extraordinar = 5720 + 120 = 5840 </vt:lpstr>
      <vt:lpstr>APLICAȚII PROPUSE</vt:lpstr>
      <vt:lpstr>BIBLIOGRAFIE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STRUCTURI DE CHELTUIELI SI VENITURI</dc:title>
  <dc:creator>Me</dc:creator>
  <cp:lastModifiedBy>Me</cp:lastModifiedBy>
  <cp:revision>25</cp:revision>
  <dcterms:created xsi:type="dcterms:W3CDTF">2020-07-29T08:40:39Z</dcterms:created>
  <dcterms:modified xsi:type="dcterms:W3CDTF">2020-07-29T15:23:32Z</dcterms:modified>
</cp:coreProperties>
</file>